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sldIdLst>
    <p:sldId id="256" r:id="rId2"/>
    <p:sldId id="257" r:id="rId3"/>
    <p:sldId id="270" r:id="rId4"/>
    <p:sldId id="268" r:id="rId5"/>
    <p:sldId id="269" r:id="rId6"/>
    <p:sldId id="272" r:id="rId7"/>
    <p:sldId id="271" r:id="rId8"/>
    <p:sldId id="273" r:id="rId9"/>
    <p:sldId id="263" r:id="rId10"/>
    <p:sldId id="267" r:id="rId11"/>
    <p:sldId id="266" r:id="rId12"/>
    <p:sldId id="262" r:id="rId13"/>
    <p:sldId id="264" r:id="rId1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7722"/>
    <a:srgbClr val="861F41"/>
    <a:srgbClr val="7578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6163" autoAdjust="0"/>
  </p:normalViewPr>
  <p:slideViewPr>
    <p:cSldViewPr snapToGrid="0">
      <p:cViewPr varScale="1">
        <p:scale>
          <a:sx n="72" d="100"/>
          <a:sy n="72" d="100"/>
        </p:scale>
        <p:origin x="1932" y="7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63F022A-1DA4-4C5C-BC60-E8B3D2299E13}" type="datetimeFigureOut">
              <a:rPr lang="en-US" smtClean="0"/>
              <a:t>4/24/2019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110CB9F-CF8B-4865-AE43-F5851898CE06}" type="slidenum">
              <a:rPr lang="en-US" smtClean="0"/>
              <a:t>‹#›</a:t>
            </a:fld>
            <a:endParaRPr lang="en-US"/>
          </a:p>
        </p:txBody>
      </p:sp>
    </p:spTree>
    <p:extLst>
      <p:ext uri="{BB962C8B-B14F-4D97-AF65-F5344CB8AC3E}">
        <p14:creationId xmlns:p14="http://schemas.microsoft.com/office/powerpoint/2010/main" val="3790125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10CB9F-CF8B-4865-AE43-F5851898CE06}" type="slidenum">
              <a:rPr lang="en-US" smtClean="0"/>
              <a:t>1</a:t>
            </a:fld>
            <a:endParaRPr lang="en-US"/>
          </a:p>
        </p:txBody>
      </p:sp>
    </p:spTree>
    <p:extLst>
      <p:ext uri="{BB962C8B-B14F-4D97-AF65-F5344CB8AC3E}">
        <p14:creationId xmlns:p14="http://schemas.microsoft.com/office/powerpoint/2010/main" val="28903007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10CB9F-CF8B-4865-AE43-F5851898CE06}" type="slidenum">
              <a:rPr lang="en-US" smtClean="0"/>
              <a:t>10</a:t>
            </a:fld>
            <a:endParaRPr lang="en-US"/>
          </a:p>
        </p:txBody>
      </p:sp>
    </p:spTree>
    <p:extLst>
      <p:ext uri="{BB962C8B-B14F-4D97-AF65-F5344CB8AC3E}">
        <p14:creationId xmlns:p14="http://schemas.microsoft.com/office/powerpoint/2010/main" val="34670935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Inquiry?</a:t>
            </a:r>
          </a:p>
          <a:p>
            <a:pPr marL="174708" indent="-174708">
              <a:buFontTx/>
              <a:buChar char="-"/>
            </a:pPr>
            <a:r>
              <a:rPr lang="en-US" dirty="0" smtClean="0"/>
              <a:t>What are some actions you can</a:t>
            </a:r>
            <a:r>
              <a:rPr lang="en-US" baseline="0" dirty="0" smtClean="0"/>
              <a:t> take in your environment to help disrupt academic bullying?</a:t>
            </a:r>
          </a:p>
          <a:p>
            <a:pPr marL="174708" indent="-174708">
              <a:buFontTx/>
              <a:buChar char="-"/>
            </a:pPr>
            <a:r>
              <a:rPr lang="en-US" baseline="0" dirty="0" smtClean="0"/>
              <a:t>What level of support would assist you in taking these actions?</a:t>
            </a:r>
            <a:endParaRPr lang="en-US" dirty="0"/>
          </a:p>
        </p:txBody>
      </p:sp>
      <p:sp>
        <p:nvSpPr>
          <p:cNvPr id="4" name="Slide Number Placeholder 3"/>
          <p:cNvSpPr>
            <a:spLocks noGrp="1"/>
          </p:cNvSpPr>
          <p:nvPr>
            <p:ph type="sldNum" sz="quarter" idx="10"/>
          </p:nvPr>
        </p:nvSpPr>
        <p:spPr/>
        <p:txBody>
          <a:bodyPr/>
          <a:lstStyle/>
          <a:p>
            <a:fld id="{3110CB9F-CF8B-4865-AE43-F5851898CE06}" type="slidenum">
              <a:rPr lang="en-US" smtClean="0"/>
              <a:t>11</a:t>
            </a:fld>
            <a:endParaRPr lang="en-US"/>
          </a:p>
        </p:txBody>
      </p:sp>
    </p:spTree>
    <p:extLst>
      <p:ext uri="{BB962C8B-B14F-4D97-AF65-F5344CB8AC3E}">
        <p14:creationId xmlns:p14="http://schemas.microsoft.com/office/powerpoint/2010/main" val="21145524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10CB9F-CF8B-4865-AE43-F5851898CE06}" type="slidenum">
              <a:rPr lang="en-US" smtClean="0"/>
              <a:t>12</a:t>
            </a:fld>
            <a:endParaRPr lang="en-US"/>
          </a:p>
        </p:txBody>
      </p:sp>
    </p:spTree>
    <p:extLst>
      <p:ext uri="{BB962C8B-B14F-4D97-AF65-F5344CB8AC3E}">
        <p14:creationId xmlns:p14="http://schemas.microsoft.com/office/powerpoint/2010/main" val="29477257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Inquiry for cases?</a:t>
            </a:r>
          </a:p>
          <a:p>
            <a:pPr marL="174708" indent="-174708" defTabSz="931774">
              <a:buFontTx/>
              <a:buChar char="-"/>
            </a:pPr>
            <a:r>
              <a:rPr lang="en-US" dirty="0"/>
              <a:t>How does this case resonate with your experiences at Virginia Tech?</a:t>
            </a:r>
          </a:p>
          <a:p>
            <a:pPr marL="174708" indent="-174708" defTabSz="931774">
              <a:buFontTx/>
              <a:buChar char="-"/>
            </a:pPr>
            <a:r>
              <a:rPr lang="en-US" dirty="0"/>
              <a:t>How would you respond to this situation?</a:t>
            </a:r>
          </a:p>
          <a:p>
            <a:pPr marL="174708" indent="-174708" defTabSz="931774">
              <a:buFontTx/>
              <a:buChar char="-"/>
            </a:pPr>
            <a:r>
              <a:rPr lang="en-US" dirty="0"/>
              <a:t>What level of support would allow you to move forward in a positive direction?</a:t>
            </a:r>
          </a:p>
          <a:p>
            <a:endParaRPr lang="en-US" dirty="0"/>
          </a:p>
        </p:txBody>
      </p:sp>
      <p:sp>
        <p:nvSpPr>
          <p:cNvPr id="4" name="Slide Number Placeholder 3"/>
          <p:cNvSpPr>
            <a:spLocks noGrp="1"/>
          </p:cNvSpPr>
          <p:nvPr>
            <p:ph type="sldNum" sz="quarter" idx="10"/>
          </p:nvPr>
        </p:nvSpPr>
        <p:spPr/>
        <p:txBody>
          <a:bodyPr/>
          <a:lstStyle/>
          <a:p>
            <a:fld id="{3110CB9F-CF8B-4865-AE43-F5851898CE06}" type="slidenum">
              <a:rPr lang="en-US" smtClean="0"/>
              <a:t>13</a:t>
            </a:fld>
            <a:endParaRPr lang="en-US"/>
          </a:p>
        </p:txBody>
      </p:sp>
    </p:spTree>
    <p:extLst>
      <p:ext uri="{BB962C8B-B14F-4D97-AF65-F5344CB8AC3E}">
        <p14:creationId xmlns:p14="http://schemas.microsoft.com/office/powerpoint/2010/main" val="943285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10CB9F-CF8B-4865-AE43-F5851898CE06}" type="slidenum">
              <a:rPr lang="en-US" smtClean="0"/>
              <a:t>2</a:t>
            </a:fld>
            <a:endParaRPr lang="en-US"/>
          </a:p>
        </p:txBody>
      </p:sp>
    </p:spTree>
    <p:extLst>
      <p:ext uri="{BB962C8B-B14F-4D97-AF65-F5344CB8AC3E}">
        <p14:creationId xmlns:p14="http://schemas.microsoft.com/office/powerpoint/2010/main" val="13841163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10CB9F-CF8B-4865-AE43-F5851898CE06}" type="slidenum">
              <a:rPr lang="en-US" smtClean="0"/>
              <a:t>3</a:t>
            </a:fld>
            <a:endParaRPr lang="en-US"/>
          </a:p>
        </p:txBody>
      </p:sp>
    </p:spTree>
    <p:extLst>
      <p:ext uri="{BB962C8B-B14F-4D97-AF65-F5344CB8AC3E}">
        <p14:creationId xmlns:p14="http://schemas.microsoft.com/office/powerpoint/2010/main" val="24119720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10CB9F-CF8B-4865-AE43-F5851898CE06}" type="slidenum">
              <a:rPr lang="en-US" smtClean="0"/>
              <a:t>4</a:t>
            </a:fld>
            <a:endParaRPr lang="en-US"/>
          </a:p>
        </p:txBody>
      </p:sp>
    </p:spTree>
    <p:extLst>
      <p:ext uri="{BB962C8B-B14F-4D97-AF65-F5344CB8AC3E}">
        <p14:creationId xmlns:p14="http://schemas.microsoft.com/office/powerpoint/2010/main" val="3050279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further distinction to help determine proper intervention</a:t>
            </a:r>
            <a:r>
              <a:rPr lang="en-US" baseline="0" dirty="0" smtClean="0"/>
              <a:t> is to identify if the aggressor is a predatory bully or becomes a bully when triggered by disputes.</a:t>
            </a:r>
            <a:endParaRPr lang="en-US" dirty="0" smtClean="0"/>
          </a:p>
        </p:txBody>
      </p:sp>
      <p:sp>
        <p:nvSpPr>
          <p:cNvPr id="4" name="Slide Number Placeholder 3"/>
          <p:cNvSpPr>
            <a:spLocks noGrp="1"/>
          </p:cNvSpPr>
          <p:nvPr>
            <p:ph type="sldNum" sz="quarter" idx="10"/>
          </p:nvPr>
        </p:nvSpPr>
        <p:spPr/>
        <p:txBody>
          <a:bodyPr/>
          <a:lstStyle/>
          <a:p>
            <a:fld id="{3110CB9F-CF8B-4865-AE43-F5851898CE06}" type="slidenum">
              <a:rPr lang="en-US" smtClean="0"/>
              <a:t>5</a:t>
            </a:fld>
            <a:endParaRPr lang="en-US"/>
          </a:p>
        </p:txBody>
      </p:sp>
    </p:spTree>
    <p:extLst>
      <p:ext uri="{BB962C8B-B14F-4D97-AF65-F5344CB8AC3E}">
        <p14:creationId xmlns:p14="http://schemas.microsoft.com/office/powerpoint/2010/main" val="11940363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Inquiry?</a:t>
            </a:r>
          </a:p>
          <a:p>
            <a:pPr marL="174708" indent="-174708">
              <a:buFontTx/>
              <a:buChar char="-"/>
            </a:pPr>
            <a:r>
              <a:rPr lang="en-US" dirty="0" smtClean="0"/>
              <a:t>Reflect upon times when you observed or experienced academic bullying. </a:t>
            </a:r>
          </a:p>
          <a:p>
            <a:pPr marL="640594" lvl="1" indent="-174708">
              <a:buFontTx/>
              <a:buChar char="-"/>
            </a:pPr>
            <a:r>
              <a:rPr lang="en-US" dirty="0" smtClean="0"/>
              <a:t>What behaviors</a:t>
            </a:r>
            <a:r>
              <a:rPr lang="en-US" baseline="0" dirty="0" smtClean="0"/>
              <a:t> could you identify</a:t>
            </a:r>
            <a:r>
              <a:rPr lang="en-US" dirty="0" smtClean="0"/>
              <a:t>?</a:t>
            </a:r>
          </a:p>
          <a:p>
            <a:pPr marL="640594" lvl="1" indent="-174708">
              <a:buFontTx/>
              <a:buChar char="-"/>
            </a:pPr>
            <a:r>
              <a:rPr lang="en-US" dirty="0" smtClean="0"/>
              <a:t>How did you respond?</a:t>
            </a:r>
          </a:p>
          <a:p>
            <a:pPr marL="640594" lvl="1" indent="-174708">
              <a:buFontTx/>
              <a:buChar char="-"/>
            </a:pPr>
            <a:r>
              <a:rPr lang="en-US" dirty="0" smtClean="0"/>
              <a:t>What would you have liked to do?</a:t>
            </a:r>
          </a:p>
          <a:p>
            <a:pPr marL="640594" lvl="1" indent="-174708">
              <a:buFontTx/>
              <a:buChar char="-"/>
            </a:pPr>
            <a:r>
              <a:rPr lang="en-US" dirty="0" smtClean="0"/>
              <a:t>What would provide you support to take that action in the future?</a:t>
            </a:r>
            <a:endParaRPr lang="en-US" dirty="0"/>
          </a:p>
        </p:txBody>
      </p:sp>
      <p:sp>
        <p:nvSpPr>
          <p:cNvPr id="4" name="Slide Number Placeholder 3"/>
          <p:cNvSpPr>
            <a:spLocks noGrp="1"/>
          </p:cNvSpPr>
          <p:nvPr>
            <p:ph type="sldNum" sz="quarter" idx="10"/>
          </p:nvPr>
        </p:nvSpPr>
        <p:spPr/>
        <p:txBody>
          <a:bodyPr/>
          <a:lstStyle/>
          <a:p>
            <a:fld id="{3110CB9F-CF8B-4865-AE43-F5851898CE06}" type="slidenum">
              <a:rPr lang="en-US" smtClean="0"/>
              <a:t>6</a:t>
            </a:fld>
            <a:endParaRPr lang="en-US"/>
          </a:p>
        </p:txBody>
      </p:sp>
    </p:spTree>
    <p:extLst>
      <p:ext uri="{BB962C8B-B14F-4D97-AF65-F5344CB8AC3E}">
        <p14:creationId xmlns:p14="http://schemas.microsoft.com/office/powerpoint/2010/main" val="31254350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Inquiry?</a:t>
            </a:r>
          </a:p>
          <a:p>
            <a:pPr marL="174708" indent="-174708">
              <a:buFontTx/>
              <a:buChar char="-"/>
            </a:pPr>
            <a:r>
              <a:rPr lang="en-US" dirty="0" smtClean="0"/>
              <a:t>What</a:t>
            </a:r>
            <a:r>
              <a:rPr lang="en-US" baseline="0" dirty="0" smtClean="0"/>
              <a:t> are some further reasons to address academic bullying?</a:t>
            </a:r>
          </a:p>
          <a:p>
            <a:pPr marL="174708" indent="-174708">
              <a:buFontTx/>
              <a:buChar char="-"/>
            </a:pPr>
            <a:r>
              <a:rPr lang="en-US" baseline="0" dirty="0" smtClean="0"/>
              <a:t>What factors exist that deter the disruption of academic bullying?</a:t>
            </a:r>
          </a:p>
          <a:p>
            <a:pPr marL="174708" indent="-174708">
              <a:buFontTx/>
              <a:buChar char="-"/>
            </a:pPr>
            <a:r>
              <a:rPr lang="en-US" baseline="0" dirty="0" smtClean="0"/>
              <a:t>How can we overcome the challenges these factors present? (Education, awareness, consistent modeling)</a:t>
            </a:r>
            <a:endParaRPr lang="en-US" dirty="0"/>
          </a:p>
        </p:txBody>
      </p:sp>
      <p:sp>
        <p:nvSpPr>
          <p:cNvPr id="4" name="Slide Number Placeholder 3"/>
          <p:cNvSpPr>
            <a:spLocks noGrp="1"/>
          </p:cNvSpPr>
          <p:nvPr>
            <p:ph type="sldNum" sz="quarter" idx="10"/>
          </p:nvPr>
        </p:nvSpPr>
        <p:spPr/>
        <p:txBody>
          <a:bodyPr/>
          <a:lstStyle/>
          <a:p>
            <a:fld id="{3110CB9F-CF8B-4865-AE43-F5851898CE06}" type="slidenum">
              <a:rPr lang="en-US" smtClean="0"/>
              <a:t>7</a:t>
            </a:fld>
            <a:endParaRPr lang="en-US"/>
          </a:p>
        </p:txBody>
      </p:sp>
    </p:spTree>
    <p:extLst>
      <p:ext uri="{BB962C8B-B14F-4D97-AF65-F5344CB8AC3E}">
        <p14:creationId xmlns:p14="http://schemas.microsoft.com/office/powerpoint/2010/main" val="39605983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Inquiry?</a:t>
            </a:r>
          </a:p>
          <a:p>
            <a:r>
              <a:rPr lang="en-US" dirty="0" smtClean="0"/>
              <a:t>- What other institutional factors create</a:t>
            </a:r>
            <a:r>
              <a:rPr lang="en-US" baseline="0" dirty="0" smtClean="0"/>
              <a:t> an environment conducive to bullying behaviors?</a:t>
            </a:r>
            <a:endParaRPr lang="en-US" dirty="0"/>
          </a:p>
        </p:txBody>
      </p:sp>
      <p:sp>
        <p:nvSpPr>
          <p:cNvPr id="4" name="Slide Number Placeholder 3"/>
          <p:cNvSpPr>
            <a:spLocks noGrp="1"/>
          </p:cNvSpPr>
          <p:nvPr>
            <p:ph type="sldNum" sz="quarter" idx="10"/>
          </p:nvPr>
        </p:nvSpPr>
        <p:spPr/>
        <p:txBody>
          <a:bodyPr/>
          <a:lstStyle/>
          <a:p>
            <a:fld id="{3110CB9F-CF8B-4865-AE43-F5851898CE06}" type="slidenum">
              <a:rPr lang="en-US" smtClean="0"/>
              <a:t>8</a:t>
            </a:fld>
            <a:endParaRPr lang="en-US"/>
          </a:p>
        </p:txBody>
      </p:sp>
    </p:spTree>
    <p:extLst>
      <p:ext uri="{BB962C8B-B14F-4D97-AF65-F5344CB8AC3E}">
        <p14:creationId xmlns:p14="http://schemas.microsoft.com/office/powerpoint/2010/main" val="23773923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10CB9F-CF8B-4865-AE43-F5851898CE06}" type="slidenum">
              <a:rPr lang="en-US" smtClean="0"/>
              <a:t>9</a:t>
            </a:fld>
            <a:endParaRPr lang="en-US"/>
          </a:p>
        </p:txBody>
      </p:sp>
    </p:spTree>
    <p:extLst>
      <p:ext uri="{BB962C8B-B14F-4D97-AF65-F5344CB8AC3E}">
        <p14:creationId xmlns:p14="http://schemas.microsoft.com/office/powerpoint/2010/main" val="2601492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AF6E84-2721-4492-8B05-B9B70B9B7905}" type="datetimeFigureOut">
              <a:rPr lang="en-US" smtClean="0"/>
              <a:t>4/24/2019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84DD2-A761-44FF-8007-9C75A88ACBAB}" type="slidenum">
              <a:rPr lang="en-US" smtClean="0"/>
              <a:t>‹#›</a:t>
            </a:fld>
            <a:endParaRPr lang="en-US"/>
          </a:p>
        </p:txBody>
      </p:sp>
    </p:spTree>
    <p:extLst>
      <p:ext uri="{BB962C8B-B14F-4D97-AF65-F5344CB8AC3E}">
        <p14:creationId xmlns:p14="http://schemas.microsoft.com/office/powerpoint/2010/main" val="450745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AF6E84-2721-4492-8B05-B9B70B9B7905}" type="datetimeFigureOut">
              <a:rPr lang="en-US" smtClean="0"/>
              <a:t>4/24/2019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84DD2-A761-44FF-8007-9C75A88ACBAB}" type="slidenum">
              <a:rPr lang="en-US" smtClean="0"/>
              <a:t>‹#›</a:t>
            </a:fld>
            <a:endParaRPr lang="en-US"/>
          </a:p>
        </p:txBody>
      </p:sp>
    </p:spTree>
    <p:extLst>
      <p:ext uri="{BB962C8B-B14F-4D97-AF65-F5344CB8AC3E}">
        <p14:creationId xmlns:p14="http://schemas.microsoft.com/office/powerpoint/2010/main" val="240708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AF6E84-2721-4492-8B05-B9B70B9B7905}" type="datetimeFigureOut">
              <a:rPr lang="en-US" smtClean="0"/>
              <a:t>4/24/2019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84DD2-A761-44FF-8007-9C75A88ACBAB}" type="slidenum">
              <a:rPr lang="en-US" smtClean="0"/>
              <a:t>‹#›</a:t>
            </a:fld>
            <a:endParaRPr lang="en-US"/>
          </a:p>
        </p:txBody>
      </p:sp>
    </p:spTree>
    <p:extLst>
      <p:ext uri="{BB962C8B-B14F-4D97-AF65-F5344CB8AC3E}">
        <p14:creationId xmlns:p14="http://schemas.microsoft.com/office/powerpoint/2010/main" val="2987844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AF6E84-2721-4492-8B05-B9B70B9B7905}" type="datetimeFigureOut">
              <a:rPr lang="en-US" smtClean="0"/>
              <a:t>4/24/2019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84DD2-A761-44FF-8007-9C75A88ACBAB}" type="slidenum">
              <a:rPr lang="en-US" smtClean="0"/>
              <a:t>‹#›</a:t>
            </a:fld>
            <a:endParaRPr lang="en-US"/>
          </a:p>
        </p:txBody>
      </p:sp>
    </p:spTree>
    <p:extLst>
      <p:ext uri="{BB962C8B-B14F-4D97-AF65-F5344CB8AC3E}">
        <p14:creationId xmlns:p14="http://schemas.microsoft.com/office/powerpoint/2010/main" val="1247391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BAF6E84-2721-4492-8B05-B9B70B9B7905}" type="datetimeFigureOut">
              <a:rPr lang="en-US" smtClean="0"/>
              <a:t>4/24/2019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84DD2-A761-44FF-8007-9C75A88ACBAB}" type="slidenum">
              <a:rPr lang="en-US" smtClean="0"/>
              <a:t>‹#›</a:t>
            </a:fld>
            <a:endParaRPr lang="en-US"/>
          </a:p>
        </p:txBody>
      </p:sp>
    </p:spTree>
    <p:extLst>
      <p:ext uri="{BB962C8B-B14F-4D97-AF65-F5344CB8AC3E}">
        <p14:creationId xmlns:p14="http://schemas.microsoft.com/office/powerpoint/2010/main" val="2097546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BAF6E84-2721-4492-8B05-B9B70B9B7905}" type="datetimeFigureOut">
              <a:rPr lang="en-US" smtClean="0"/>
              <a:t>4/24/2019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84DD2-A761-44FF-8007-9C75A88ACBAB}" type="slidenum">
              <a:rPr lang="en-US" smtClean="0"/>
              <a:t>‹#›</a:t>
            </a:fld>
            <a:endParaRPr lang="en-US"/>
          </a:p>
        </p:txBody>
      </p:sp>
    </p:spTree>
    <p:extLst>
      <p:ext uri="{BB962C8B-B14F-4D97-AF65-F5344CB8AC3E}">
        <p14:creationId xmlns:p14="http://schemas.microsoft.com/office/powerpoint/2010/main" val="2267746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BAF6E84-2721-4492-8B05-B9B70B9B7905}" type="datetimeFigureOut">
              <a:rPr lang="en-US" smtClean="0"/>
              <a:t>4/24/2019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484DD2-A761-44FF-8007-9C75A88ACBAB}" type="slidenum">
              <a:rPr lang="en-US" smtClean="0"/>
              <a:t>‹#›</a:t>
            </a:fld>
            <a:endParaRPr lang="en-US"/>
          </a:p>
        </p:txBody>
      </p:sp>
    </p:spTree>
    <p:extLst>
      <p:ext uri="{BB962C8B-B14F-4D97-AF65-F5344CB8AC3E}">
        <p14:creationId xmlns:p14="http://schemas.microsoft.com/office/powerpoint/2010/main" val="3896534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AF6E84-2721-4492-8B05-B9B70B9B7905}" type="datetimeFigureOut">
              <a:rPr lang="en-US" smtClean="0"/>
              <a:t>4/24/2019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484DD2-A761-44FF-8007-9C75A88ACBAB}" type="slidenum">
              <a:rPr lang="en-US" smtClean="0"/>
              <a:t>‹#›</a:t>
            </a:fld>
            <a:endParaRPr lang="en-US"/>
          </a:p>
        </p:txBody>
      </p:sp>
    </p:spTree>
    <p:extLst>
      <p:ext uri="{BB962C8B-B14F-4D97-AF65-F5344CB8AC3E}">
        <p14:creationId xmlns:p14="http://schemas.microsoft.com/office/powerpoint/2010/main" val="988113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AF6E84-2721-4492-8B05-B9B70B9B7905}" type="datetimeFigureOut">
              <a:rPr lang="en-US" smtClean="0"/>
              <a:t>4/24/2019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484DD2-A761-44FF-8007-9C75A88ACBAB}" type="slidenum">
              <a:rPr lang="en-US" smtClean="0"/>
              <a:t>‹#›</a:t>
            </a:fld>
            <a:endParaRPr lang="en-US"/>
          </a:p>
        </p:txBody>
      </p:sp>
    </p:spTree>
    <p:extLst>
      <p:ext uri="{BB962C8B-B14F-4D97-AF65-F5344CB8AC3E}">
        <p14:creationId xmlns:p14="http://schemas.microsoft.com/office/powerpoint/2010/main" val="197225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BAF6E84-2721-4492-8B05-B9B70B9B7905}" type="datetimeFigureOut">
              <a:rPr lang="en-US" smtClean="0"/>
              <a:t>4/24/2019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84DD2-A761-44FF-8007-9C75A88ACBAB}" type="slidenum">
              <a:rPr lang="en-US" smtClean="0"/>
              <a:t>‹#›</a:t>
            </a:fld>
            <a:endParaRPr lang="en-US"/>
          </a:p>
        </p:txBody>
      </p:sp>
    </p:spTree>
    <p:extLst>
      <p:ext uri="{BB962C8B-B14F-4D97-AF65-F5344CB8AC3E}">
        <p14:creationId xmlns:p14="http://schemas.microsoft.com/office/powerpoint/2010/main" val="1345300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BAF6E84-2721-4492-8B05-B9B70B9B7905}" type="datetimeFigureOut">
              <a:rPr lang="en-US" smtClean="0"/>
              <a:t>4/24/2019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84DD2-A761-44FF-8007-9C75A88ACBAB}" type="slidenum">
              <a:rPr lang="en-US" smtClean="0"/>
              <a:t>‹#›</a:t>
            </a:fld>
            <a:endParaRPr lang="en-US"/>
          </a:p>
        </p:txBody>
      </p:sp>
    </p:spTree>
    <p:extLst>
      <p:ext uri="{BB962C8B-B14F-4D97-AF65-F5344CB8AC3E}">
        <p14:creationId xmlns:p14="http://schemas.microsoft.com/office/powerpoint/2010/main" val="879150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AF6E84-2721-4492-8B05-B9B70B9B7905}" type="datetimeFigureOut">
              <a:rPr lang="en-US" smtClean="0"/>
              <a:t>4/24/2019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484DD2-A761-44FF-8007-9C75A88ACBAB}" type="slidenum">
              <a:rPr lang="en-US" smtClean="0"/>
              <a:t>‹#›</a:t>
            </a:fld>
            <a:endParaRPr lang="en-US"/>
          </a:p>
        </p:txBody>
      </p:sp>
    </p:spTree>
    <p:extLst>
      <p:ext uri="{BB962C8B-B14F-4D97-AF65-F5344CB8AC3E}">
        <p14:creationId xmlns:p14="http://schemas.microsoft.com/office/powerpoint/2010/main" val="5340983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8" Type="http://schemas.openxmlformats.org/officeDocument/2006/relationships/hyperlink" Target="https://www.dos.vt.edu/" TargetMode="External"/><Relationship Id="rId3" Type="http://schemas.openxmlformats.org/officeDocument/2006/relationships/hyperlink" Target="https://graduateschool.vt.edu/student-life/we-hear-your-voice/disrupting_academic_bullying.html" TargetMode="External"/><Relationship Id="rId7" Type="http://schemas.openxmlformats.org/officeDocument/2006/relationships/hyperlink" Target="https://www.provost.vt.edu/who_we_are/inclusion_diversity.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oea.vt.edu/about/requesting-assistance.html" TargetMode="External"/><Relationship Id="rId5" Type="http://schemas.openxmlformats.org/officeDocument/2006/relationships/hyperlink" Target="https://ucc.vt.edu/" TargetMode="External"/><Relationship Id="rId10" Type="http://schemas.openxmlformats.org/officeDocument/2006/relationships/image" Target="../media/image1.jpeg"/><Relationship Id="rId4" Type="http://schemas.openxmlformats.org/officeDocument/2006/relationships/hyperlink" Target="https://virginiatech.qualtrics.com/jfe/form/SV_3gR6CDbKkf6OrtP" TargetMode="External"/><Relationship Id="rId9" Type="http://schemas.openxmlformats.org/officeDocument/2006/relationships/hyperlink" Target="https://graduate.ombudsman.vt.edu/"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graduateschool.vt.edu/case-studies-academic-bullying"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861F41"/>
                </a:solidFill>
              </a:rPr>
              <a:t>Disrupting</a:t>
            </a:r>
            <a:r>
              <a:rPr lang="en-US" dirty="0" smtClean="0"/>
              <a:t> </a:t>
            </a:r>
            <a:r>
              <a:rPr lang="en-US" dirty="0" smtClean="0">
                <a:solidFill>
                  <a:srgbClr val="861F41"/>
                </a:solidFill>
              </a:rPr>
              <a:t>Academic</a:t>
            </a:r>
            <a:r>
              <a:rPr lang="en-US" dirty="0" smtClean="0"/>
              <a:t> </a:t>
            </a:r>
            <a:r>
              <a:rPr lang="en-US" dirty="0" smtClean="0">
                <a:solidFill>
                  <a:srgbClr val="861F41"/>
                </a:solidFill>
              </a:rPr>
              <a:t>Bullying</a:t>
            </a:r>
            <a:endParaRPr lang="en-US" dirty="0">
              <a:solidFill>
                <a:srgbClr val="861F41"/>
              </a:solidFill>
            </a:endParaRPr>
          </a:p>
        </p:txBody>
      </p:sp>
      <p:sp>
        <p:nvSpPr>
          <p:cNvPr id="3" name="Subtitle 2"/>
          <p:cNvSpPr>
            <a:spLocks noGrp="1"/>
          </p:cNvSpPr>
          <p:nvPr>
            <p:ph type="subTitle" idx="1"/>
          </p:nvPr>
        </p:nvSpPr>
        <p:spPr/>
        <p:txBody>
          <a:bodyPr/>
          <a:lstStyle/>
          <a:p>
            <a:r>
              <a:rPr lang="en-US" dirty="0" smtClean="0">
                <a:solidFill>
                  <a:srgbClr val="E87722"/>
                </a:solidFill>
              </a:rPr>
              <a:t>An Initiative by the Graduate School at Virginia Tech</a:t>
            </a:r>
            <a:endParaRPr lang="en-US" dirty="0">
              <a:solidFill>
                <a:srgbClr val="E87722"/>
              </a:solidFill>
            </a:endParaRPr>
          </a:p>
        </p:txBody>
      </p:sp>
      <p:grpSp>
        <p:nvGrpSpPr>
          <p:cNvPr id="8" name="Group 7"/>
          <p:cNvGrpSpPr/>
          <p:nvPr/>
        </p:nvGrpSpPr>
        <p:grpSpPr>
          <a:xfrm>
            <a:off x="0" y="0"/>
            <a:ext cx="12192000" cy="6858000"/>
            <a:chOff x="0" y="0"/>
            <a:chExt cx="12192000" cy="6858000"/>
          </a:xfrm>
        </p:grpSpPr>
        <p:sp>
          <p:nvSpPr>
            <p:cNvPr id="4" name="Rectangle 3"/>
            <p:cNvSpPr/>
            <p:nvPr/>
          </p:nvSpPr>
          <p:spPr>
            <a:xfrm>
              <a:off x="0" y="6308436"/>
              <a:ext cx="12192000" cy="549564"/>
            </a:xfrm>
            <a:prstGeom prst="rect">
              <a:avLst/>
            </a:prstGeom>
            <a:solidFill>
              <a:srgbClr val="861F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179127"/>
              <a:ext cx="12192000" cy="129309"/>
            </a:xfrm>
            <a:prstGeom prst="rect">
              <a:avLst/>
            </a:prstGeom>
            <a:solidFill>
              <a:srgbClr val="E877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52785" y="281636"/>
              <a:ext cx="2289048" cy="432816"/>
            </a:xfrm>
            <a:prstGeom prst="rect">
              <a:avLst/>
            </a:prstGeom>
          </p:spPr>
        </p:pic>
        <p:sp>
          <p:nvSpPr>
            <p:cNvPr id="7" name="Rectangle 6"/>
            <p:cNvSpPr/>
            <p:nvPr/>
          </p:nvSpPr>
          <p:spPr>
            <a:xfrm>
              <a:off x="0" y="0"/>
              <a:ext cx="12192000" cy="131885"/>
            </a:xfrm>
            <a:prstGeom prst="rect">
              <a:avLst/>
            </a:prstGeom>
            <a:solidFill>
              <a:srgbClr val="7578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370446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64203"/>
            <a:ext cx="10515600" cy="826485"/>
          </a:xfrm>
        </p:spPr>
        <p:txBody>
          <a:bodyPr/>
          <a:lstStyle/>
          <a:p>
            <a:r>
              <a:rPr lang="en-US" dirty="0" smtClean="0">
                <a:solidFill>
                  <a:srgbClr val="861F41"/>
                </a:solidFill>
              </a:rPr>
              <a:t>Disrupting Bullying as a Bystander</a:t>
            </a:r>
            <a:endParaRPr lang="en-US" dirty="0">
              <a:solidFill>
                <a:srgbClr val="861F41"/>
              </a:solidFill>
            </a:endParaRPr>
          </a:p>
        </p:txBody>
      </p:sp>
      <p:sp>
        <p:nvSpPr>
          <p:cNvPr id="3" name="Content Placeholder 2"/>
          <p:cNvSpPr>
            <a:spLocks noGrp="1"/>
          </p:cNvSpPr>
          <p:nvPr>
            <p:ph idx="1"/>
          </p:nvPr>
        </p:nvSpPr>
        <p:spPr>
          <a:xfrm>
            <a:off x="811726" y="1819997"/>
            <a:ext cx="10515600" cy="4224193"/>
          </a:xfrm>
        </p:spPr>
        <p:txBody>
          <a:bodyPr>
            <a:normAutofit/>
          </a:bodyPr>
          <a:lstStyle/>
          <a:p>
            <a:r>
              <a:rPr lang="en-US" dirty="0" smtClean="0">
                <a:solidFill>
                  <a:srgbClr val="E87722"/>
                </a:solidFill>
              </a:rPr>
              <a:t>In the moment</a:t>
            </a:r>
          </a:p>
          <a:p>
            <a:pPr lvl="1"/>
            <a:r>
              <a:rPr lang="en-US" dirty="0">
                <a:solidFill>
                  <a:srgbClr val="861F41"/>
                </a:solidFill>
              </a:rPr>
              <a:t>Acknowledge that you are witnessing behavior that qualifies as bullying. </a:t>
            </a:r>
            <a:endParaRPr lang="en-US" dirty="0" smtClean="0">
              <a:solidFill>
                <a:srgbClr val="861F41"/>
              </a:solidFill>
            </a:endParaRPr>
          </a:p>
          <a:p>
            <a:pPr lvl="1"/>
            <a:r>
              <a:rPr lang="en-US" dirty="0" smtClean="0">
                <a:solidFill>
                  <a:srgbClr val="861F41"/>
                </a:solidFill>
              </a:rPr>
              <a:t>Ask </a:t>
            </a:r>
            <a:r>
              <a:rPr lang="en-US" dirty="0">
                <a:solidFill>
                  <a:srgbClr val="861F41"/>
                </a:solidFill>
              </a:rPr>
              <a:t>the target if they would like assistance.</a:t>
            </a:r>
          </a:p>
          <a:p>
            <a:pPr lvl="1"/>
            <a:r>
              <a:rPr lang="en-US" dirty="0">
                <a:solidFill>
                  <a:srgbClr val="861F41"/>
                </a:solidFill>
              </a:rPr>
              <a:t>Shut down bullying behaviors in group situations</a:t>
            </a:r>
            <a:r>
              <a:rPr lang="en-US" dirty="0" smtClean="0">
                <a:solidFill>
                  <a:srgbClr val="861F41"/>
                </a:solidFill>
              </a:rPr>
              <a:t>.</a:t>
            </a:r>
          </a:p>
          <a:p>
            <a:r>
              <a:rPr lang="en-US" dirty="0" smtClean="0">
                <a:solidFill>
                  <a:srgbClr val="E87722"/>
                </a:solidFill>
              </a:rPr>
              <a:t>Follow-up action</a:t>
            </a:r>
          </a:p>
          <a:p>
            <a:pPr lvl="1"/>
            <a:r>
              <a:rPr lang="en-US" dirty="0">
                <a:solidFill>
                  <a:srgbClr val="861F41"/>
                </a:solidFill>
              </a:rPr>
              <a:t>Reach out to the target of the bullying behavior</a:t>
            </a:r>
            <a:r>
              <a:rPr lang="en-US" dirty="0" smtClean="0">
                <a:solidFill>
                  <a:srgbClr val="861F41"/>
                </a:solidFill>
              </a:rPr>
              <a:t>.</a:t>
            </a:r>
          </a:p>
          <a:p>
            <a:pPr lvl="1"/>
            <a:r>
              <a:rPr lang="en-US" dirty="0">
                <a:solidFill>
                  <a:srgbClr val="861F41"/>
                </a:solidFill>
              </a:rPr>
              <a:t>If appropriate, speak to the aggressor in private about their behavior</a:t>
            </a:r>
            <a:r>
              <a:rPr lang="en-US" dirty="0" smtClean="0">
                <a:solidFill>
                  <a:srgbClr val="861F41"/>
                </a:solidFill>
              </a:rPr>
              <a:t>.</a:t>
            </a:r>
          </a:p>
          <a:p>
            <a:pPr lvl="1"/>
            <a:r>
              <a:rPr lang="en-US" dirty="0">
                <a:solidFill>
                  <a:srgbClr val="861F41"/>
                </a:solidFill>
              </a:rPr>
              <a:t>Know the resources available for the target and yourself</a:t>
            </a:r>
            <a:r>
              <a:rPr lang="en-US" dirty="0" smtClean="0">
                <a:solidFill>
                  <a:srgbClr val="861F41"/>
                </a:solidFill>
              </a:rPr>
              <a:t>.</a:t>
            </a:r>
          </a:p>
          <a:p>
            <a:pPr lvl="1"/>
            <a:r>
              <a:rPr lang="en-US" dirty="0">
                <a:solidFill>
                  <a:srgbClr val="861F41"/>
                </a:solidFill>
              </a:rPr>
              <a:t>Submit a report via this referral form.</a:t>
            </a:r>
          </a:p>
          <a:p>
            <a:pPr lvl="1"/>
            <a:endParaRPr lang="en-US" dirty="0"/>
          </a:p>
          <a:p>
            <a:pPr lvl="1"/>
            <a:endParaRPr lang="en-US" dirty="0"/>
          </a:p>
          <a:p>
            <a:endParaRPr lang="en-US" dirty="0"/>
          </a:p>
        </p:txBody>
      </p:sp>
      <p:grpSp>
        <p:nvGrpSpPr>
          <p:cNvPr id="4" name="Group 3"/>
          <p:cNvGrpSpPr/>
          <p:nvPr/>
        </p:nvGrpSpPr>
        <p:grpSpPr>
          <a:xfrm>
            <a:off x="0" y="0"/>
            <a:ext cx="12192000" cy="6858000"/>
            <a:chOff x="0" y="0"/>
            <a:chExt cx="12192000" cy="6858000"/>
          </a:xfrm>
        </p:grpSpPr>
        <p:sp>
          <p:nvSpPr>
            <p:cNvPr id="5" name="Rectangle 4"/>
            <p:cNvSpPr/>
            <p:nvPr/>
          </p:nvSpPr>
          <p:spPr>
            <a:xfrm>
              <a:off x="0" y="6308436"/>
              <a:ext cx="12192000" cy="549564"/>
            </a:xfrm>
            <a:prstGeom prst="rect">
              <a:avLst/>
            </a:prstGeom>
            <a:solidFill>
              <a:srgbClr val="861F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6179127"/>
              <a:ext cx="12192000" cy="129309"/>
            </a:xfrm>
            <a:prstGeom prst="rect">
              <a:avLst/>
            </a:prstGeom>
            <a:solidFill>
              <a:srgbClr val="E877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52785" y="281636"/>
              <a:ext cx="2289048" cy="432816"/>
            </a:xfrm>
            <a:prstGeom prst="rect">
              <a:avLst/>
            </a:prstGeom>
          </p:spPr>
        </p:pic>
        <p:sp>
          <p:nvSpPr>
            <p:cNvPr id="8" name="Rectangle 7"/>
            <p:cNvSpPr/>
            <p:nvPr/>
          </p:nvSpPr>
          <p:spPr>
            <a:xfrm>
              <a:off x="0" y="0"/>
              <a:ext cx="12192000" cy="131885"/>
            </a:xfrm>
            <a:prstGeom prst="rect">
              <a:avLst/>
            </a:prstGeom>
            <a:solidFill>
              <a:srgbClr val="7578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9772995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64203"/>
            <a:ext cx="10515600" cy="826485"/>
          </a:xfrm>
        </p:spPr>
        <p:txBody>
          <a:bodyPr/>
          <a:lstStyle/>
          <a:p>
            <a:r>
              <a:rPr lang="en-US" dirty="0" smtClean="0">
                <a:solidFill>
                  <a:srgbClr val="861F41"/>
                </a:solidFill>
              </a:rPr>
              <a:t>Disrupting Bullying as a Leader</a:t>
            </a:r>
            <a:endParaRPr lang="en-US" dirty="0">
              <a:solidFill>
                <a:srgbClr val="861F41"/>
              </a:solidFill>
            </a:endParaRPr>
          </a:p>
        </p:txBody>
      </p:sp>
      <p:sp>
        <p:nvSpPr>
          <p:cNvPr id="3" name="Content Placeholder 2"/>
          <p:cNvSpPr>
            <a:spLocks noGrp="1"/>
          </p:cNvSpPr>
          <p:nvPr>
            <p:ph idx="1"/>
          </p:nvPr>
        </p:nvSpPr>
        <p:spPr>
          <a:xfrm>
            <a:off x="838200" y="1825625"/>
            <a:ext cx="10515600" cy="4224193"/>
          </a:xfrm>
        </p:spPr>
        <p:txBody>
          <a:bodyPr/>
          <a:lstStyle/>
          <a:p>
            <a:r>
              <a:rPr lang="en-US" dirty="0" smtClean="0">
                <a:solidFill>
                  <a:srgbClr val="E87722"/>
                </a:solidFill>
              </a:rPr>
              <a:t>Directly</a:t>
            </a:r>
          </a:p>
          <a:p>
            <a:pPr lvl="1"/>
            <a:r>
              <a:rPr lang="en-US" dirty="0" smtClean="0">
                <a:solidFill>
                  <a:srgbClr val="861F41"/>
                </a:solidFill>
              </a:rPr>
              <a:t>Listen and Observe</a:t>
            </a:r>
          </a:p>
          <a:p>
            <a:pPr lvl="1"/>
            <a:r>
              <a:rPr lang="en-US" dirty="0" smtClean="0">
                <a:solidFill>
                  <a:srgbClr val="861F41"/>
                </a:solidFill>
              </a:rPr>
              <a:t>Consistent Response to Complaints</a:t>
            </a:r>
          </a:p>
          <a:p>
            <a:pPr lvl="1"/>
            <a:r>
              <a:rPr lang="en-US" dirty="0" smtClean="0">
                <a:solidFill>
                  <a:srgbClr val="861F41"/>
                </a:solidFill>
              </a:rPr>
              <a:t>Annual </a:t>
            </a:r>
            <a:r>
              <a:rPr lang="en-US" dirty="0">
                <a:solidFill>
                  <a:srgbClr val="861F41"/>
                </a:solidFill>
              </a:rPr>
              <a:t>Review </a:t>
            </a:r>
            <a:r>
              <a:rPr lang="en-US" dirty="0" smtClean="0">
                <a:solidFill>
                  <a:srgbClr val="861F41"/>
                </a:solidFill>
              </a:rPr>
              <a:t>Process</a:t>
            </a:r>
          </a:p>
          <a:p>
            <a:r>
              <a:rPr lang="en-US" dirty="0" smtClean="0">
                <a:solidFill>
                  <a:srgbClr val="E87722"/>
                </a:solidFill>
              </a:rPr>
              <a:t>Indirectly</a:t>
            </a:r>
          </a:p>
          <a:p>
            <a:pPr lvl="1"/>
            <a:r>
              <a:rPr lang="en-US" dirty="0" smtClean="0">
                <a:solidFill>
                  <a:srgbClr val="861F41"/>
                </a:solidFill>
              </a:rPr>
              <a:t>Set Expectations for Conduct</a:t>
            </a:r>
          </a:p>
          <a:p>
            <a:pPr lvl="1"/>
            <a:r>
              <a:rPr lang="en-US" dirty="0" smtClean="0">
                <a:solidFill>
                  <a:srgbClr val="861F41"/>
                </a:solidFill>
              </a:rPr>
              <a:t>Awareness when Recruiting</a:t>
            </a:r>
          </a:p>
          <a:p>
            <a:pPr lvl="1"/>
            <a:r>
              <a:rPr lang="en-US" dirty="0" smtClean="0">
                <a:solidFill>
                  <a:srgbClr val="861F41"/>
                </a:solidFill>
              </a:rPr>
              <a:t>Train for Awareness </a:t>
            </a:r>
            <a:endParaRPr lang="en-US" dirty="0">
              <a:solidFill>
                <a:srgbClr val="861F41"/>
              </a:solidFill>
            </a:endParaRPr>
          </a:p>
        </p:txBody>
      </p:sp>
      <p:grpSp>
        <p:nvGrpSpPr>
          <p:cNvPr id="4" name="Group 3"/>
          <p:cNvGrpSpPr/>
          <p:nvPr/>
        </p:nvGrpSpPr>
        <p:grpSpPr>
          <a:xfrm>
            <a:off x="0" y="0"/>
            <a:ext cx="12192000" cy="6858000"/>
            <a:chOff x="0" y="0"/>
            <a:chExt cx="12192000" cy="6858000"/>
          </a:xfrm>
        </p:grpSpPr>
        <p:sp>
          <p:nvSpPr>
            <p:cNvPr id="5" name="Rectangle 4"/>
            <p:cNvSpPr/>
            <p:nvPr/>
          </p:nvSpPr>
          <p:spPr>
            <a:xfrm>
              <a:off x="0" y="6308436"/>
              <a:ext cx="12192000" cy="549564"/>
            </a:xfrm>
            <a:prstGeom prst="rect">
              <a:avLst/>
            </a:prstGeom>
            <a:solidFill>
              <a:srgbClr val="861F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6179127"/>
              <a:ext cx="12192000" cy="129309"/>
            </a:xfrm>
            <a:prstGeom prst="rect">
              <a:avLst/>
            </a:prstGeom>
            <a:solidFill>
              <a:srgbClr val="E877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52785" y="281636"/>
              <a:ext cx="2289048" cy="432816"/>
            </a:xfrm>
            <a:prstGeom prst="rect">
              <a:avLst/>
            </a:prstGeom>
          </p:spPr>
        </p:pic>
        <p:sp>
          <p:nvSpPr>
            <p:cNvPr id="8" name="Rectangle 7"/>
            <p:cNvSpPr/>
            <p:nvPr/>
          </p:nvSpPr>
          <p:spPr>
            <a:xfrm>
              <a:off x="0" y="0"/>
              <a:ext cx="12192000" cy="131885"/>
            </a:xfrm>
            <a:prstGeom prst="rect">
              <a:avLst/>
            </a:prstGeom>
            <a:solidFill>
              <a:srgbClr val="7578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9" name="Screen Shot 2017-10-17 at 3.13.52 PM.png" descr="Screen Shot 2017-10-17 at 3.13.52 PM.png"/>
          <p:cNvPicPr>
            <a:picLocks noChangeAspect="1"/>
          </p:cNvPicPr>
          <p:nvPr/>
        </p:nvPicPr>
        <p:blipFill>
          <a:blip r:embed="rId4">
            <a:extLst/>
          </a:blip>
          <a:stretch>
            <a:fillRect/>
          </a:stretch>
        </p:blipFill>
        <p:spPr>
          <a:xfrm>
            <a:off x="6183601" y="1654022"/>
            <a:ext cx="5511915" cy="4296789"/>
          </a:xfrm>
          <a:prstGeom prst="rect">
            <a:avLst/>
          </a:prstGeom>
          <a:ln w="12700">
            <a:miter lim="400000"/>
          </a:ln>
        </p:spPr>
      </p:pic>
    </p:spTree>
    <p:extLst>
      <p:ext uri="{BB962C8B-B14F-4D97-AF65-F5344CB8AC3E}">
        <p14:creationId xmlns:p14="http://schemas.microsoft.com/office/powerpoint/2010/main" val="27640594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64203"/>
            <a:ext cx="10515600" cy="826485"/>
          </a:xfrm>
        </p:spPr>
        <p:txBody>
          <a:bodyPr/>
          <a:lstStyle/>
          <a:p>
            <a:r>
              <a:rPr lang="en-US" dirty="0" smtClean="0">
                <a:solidFill>
                  <a:srgbClr val="861F41"/>
                </a:solidFill>
              </a:rPr>
              <a:t>Resources Available</a:t>
            </a:r>
            <a:endParaRPr lang="en-US" dirty="0">
              <a:solidFill>
                <a:srgbClr val="861F41"/>
              </a:solidFill>
            </a:endParaRPr>
          </a:p>
        </p:txBody>
      </p:sp>
      <p:sp>
        <p:nvSpPr>
          <p:cNvPr id="3" name="Content Placeholder 2"/>
          <p:cNvSpPr>
            <a:spLocks noGrp="1"/>
          </p:cNvSpPr>
          <p:nvPr>
            <p:ph idx="1"/>
          </p:nvPr>
        </p:nvSpPr>
        <p:spPr>
          <a:xfrm>
            <a:off x="838200" y="1825625"/>
            <a:ext cx="10515600" cy="4224193"/>
          </a:xfrm>
        </p:spPr>
        <p:txBody>
          <a:bodyPr>
            <a:normAutofit fontScale="70000" lnSpcReduction="20000"/>
          </a:bodyPr>
          <a:lstStyle/>
          <a:p>
            <a:pPr>
              <a:buClr>
                <a:srgbClr val="E87722"/>
              </a:buClr>
            </a:pPr>
            <a:r>
              <a:rPr lang="en-US" dirty="0">
                <a:solidFill>
                  <a:srgbClr val="E87722"/>
                </a:solidFill>
              </a:rPr>
              <a:t>Disrupting Academic Bullying Website</a:t>
            </a:r>
          </a:p>
          <a:p>
            <a:pPr lvl="1">
              <a:lnSpc>
                <a:spcPct val="120000"/>
              </a:lnSpc>
              <a:buClr>
                <a:srgbClr val="861F41"/>
              </a:buClr>
            </a:pPr>
            <a:r>
              <a:rPr lang="en-US" dirty="0" smtClean="0">
                <a:solidFill>
                  <a:srgbClr val="861F41"/>
                </a:solidFill>
                <a:hlinkClick r:id="rId3"/>
              </a:rPr>
              <a:t>https</a:t>
            </a:r>
            <a:r>
              <a:rPr lang="en-US" dirty="0">
                <a:solidFill>
                  <a:srgbClr val="861F41"/>
                </a:solidFill>
                <a:hlinkClick r:id="rId3"/>
              </a:rPr>
              <a:t>://</a:t>
            </a:r>
            <a:r>
              <a:rPr lang="en-US" dirty="0" smtClean="0">
                <a:solidFill>
                  <a:srgbClr val="861F41"/>
                </a:solidFill>
                <a:hlinkClick r:id="rId3"/>
              </a:rPr>
              <a:t>graduateschool.vt.edu/student-life/we-hear-your-voice/disrupting_academic_bullying.html</a:t>
            </a:r>
            <a:r>
              <a:rPr lang="en-US" dirty="0" smtClean="0">
                <a:solidFill>
                  <a:srgbClr val="861F41"/>
                </a:solidFill>
              </a:rPr>
              <a:t> </a:t>
            </a:r>
          </a:p>
          <a:p>
            <a:pPr>
              <a:buClr>
                <a:srgbClr val="E87722"/>
              </a:buClr>
            </a:pPr>
            <a:r>
              <a:rPr lang="en-US" dirty="0" smtClean="0">
                <a:solidFill>
                  <a:srgbClr val="E87722"/>
                </a:solidFill>
              </a:rPr>
              <a:t>Academic Bullying Referral form</a:t>
            </a:r>
          </a:p>
          <a:p>
            <a:pPr lvl="1">
              <a:buClr>
                <a:srgbClr val="861F41"/>
              </a:buClr>
            </a:pPr>
            <a:r>
              <a:rPr lang="en-US" dirty="0">
                <a:solidFill>
                  <a:srgbClr val="861F41"/>
                </a:solidFill>
                <a:hlinkClick r:id="rId4"/>
              </a:rPr>
              <a:t>https://</a:t>
            </a:r>
            <a:r>
              <a:rPr lang="en-US" dirty="0" smtClean="0">
                <a:solidFill>
                  <a:srgbClr val="861F41"/>
                </a:solidFill>
                <a:hlinkClick r:id="rId4"/>
              </a:rPr>
              <a:t>virginiatech.qualtrics.com/jfe/form/SV_3gR6CDbKkf6OrtP</a:t>
            </a:r>
            <a:r>
              <a:rPr lang="en-US" dirty="0" smtClean="0">
                <a:solidFill>
                  <a:srgbClr val="861F41"/>
                </a:solidFill>
              </a:rPr>
              <a:t> </a:t>
            </a:r>
          </a:p>
          <a:p>
            <a:pPr>
              <a:buClr>
                <a:srgbClr val="E87722"/>
              </a:buClr>
            </a:pPr>
            <a:r>
              <a:rPr lang="en-US" dirty="0" smtClean="0">
                <a:solidFill>
                  <a:srgbClr val="E87722"/>
                </a:solidFill>
              </a:rPr>
              <a:t>Cook Counseling</a:t>
            </a:r>
          </a:p>
          <a:p>
            <a:pPr lvl="1">
              <a:buClr>
                <a:srgbClr val="861F41"/>
              </a:buClr>
            </a:pPr>
            <a:r>
              <a:rPr lang="en-US" dirty="0">
                <a:solidFill>
                  <a:srgbClr val="861F41"/>
                </a:solidFill>
                <a:hlinkClick r:id="rId5"/>
              </a:rPr>
              <a:t>https://ucc.vt.edu</a:t>
            </a:r>
            <a:r>
              <a:rPr lang="en-US" dirty="0" smtClean="0">
                <a:solidFill>
                  <a:srgbClr val="861F41"/>
                </a:solidFill>
                <a:hlinkClick r:id="rId5"/>
              </a:rPr>
              <a:t>/</a:t>
            </a:r>
            <a:r>
              <a:rPr lang="en-US" dirty="0" smtClean="0">
                <a:solidFill>
                  <a:srgbClr val="861F41"/>
                </a:solidFill>
              </a:rPr>
              <a:t> </a:t>
            </a:r>
          </a:p>
          <a:p>
            <a:pPr>
              <a:buClr>
                <a:srgbClr val="E87722"/>
              </a:buClr>
            </a:pPr>
            <a:r>
              <a:rPr lang="en-US" dirty="0" smtClean="0">
                <a:solidFill>
                  <a:srgbClr val="E87722"/>
                </a:solidFill>
              </a:rPr>
              <a:t>Equity and Access</a:t>
            </a:r>
          </a:p>
          <a:p>
            <a:pPr lvl="1">
              <a:buClr>
                <a:srgbClr val="861F41"/>
              </a:buClr>
            </a:pPr>
            <a:r>
              <a:rPr lang="en-US" dirty="0">
                <a:solidFill>
                  <a:srgbClr val="861F41"/>
                </a:solidFill>
                <a:hlinkClick r:id="rId6"/>
              </a:rPr>
              <a:t>https://</a:t>
            </a:r>
            <a:r>
              <a:rPr lang="en-US" dirty="0" smtClean="0">
                <a:solidFill>
                  <a:srgbClr val="861F41"/>
                </a:solidFill>
                <a:hlinkClick r:id="rId6"/>
              </a:rPr>
              <a:t>oea.vt.edu/about/requesting-assistance.html</a:t>
            </a:r>
            <a:r>
              <a:rPr lang="en-US" dirty="0" smtClean="0">
                <a:solidFill>
                  <a:srgbClr val="861F41"/>
                </a:solidFill>
              </a:rPr>
              <a:t> </a:t>
            </a:r>
          </a:p>
          <a:p>
            <a:pPr>
              <a:buClr>
                <a:srgbClr val="E87722"/>
              </a:buClr>
            </a:pPr>
            <a:r>
              <a:rPr lang="en-US" sz="2900" dirty="0" smtClean="0">
                <a:solidFill>
                  <a:srgbClr val="E87722"/>
                </a:solidFill>
              </a:rPr>
              <a:t>Office </a:t>
            </a:r>
            <a:r>
              <a:rPr lang="en-US" sz="2900" dirty="0">
                <a:solidFill>
                  <a:srgbClr val="E87722"/>
                </a:solidFill>
              </a:rPr>
              <a:t>of Inclusion and Diversity</a:t>
            </a:r>
          </a:p>
          <a:p>
            <a:pPr lvl="1">
              <a:buClr>
                <a:srgbClr val="861F41"/>
              </a:buClr>
            </a:pPr>
            <a:r>
              <a:rPr lang="en-US" dirty="0">
                <a:solidFill>
                  <a:srgbClr val="861F41"/>
                </a:solidFill>
                <a:hlinkClick r:id="rId7"/>
              </a:rPr>
              <a:t>https://www.provost.vt.edu/who_we_are/inclusion_diversity.html</a:t>
            </a:r>
            <a:r>
              <a:rPr lang="en-US" sz="1700" dirty="0">
                <a:solidFill>
                  <a:srgbClr val="861F41"/>
                </a:solidFill>
              </a:rPr>
              <a:t> </a:t>
            </a:r>
            <a:endParaRPr lang="en-US" dirty="0" smtClean="0">
              <a:solidFill>
                <a:srgbClr val="861F41"/>
              </a:solidFill>
            </a:endParaRPr>
          </a:p>
          <a:p>
            <a:pPr>
              <a:buClr>
                <a:srgbClr val="E87722"/>
              </a:buClr>
            </a:pPr>
            <a:r>
              <a:rPr lang="en-US" dirty="0" smtClean="0">
                <a:solidFill>
                  <a:srgbClr val="E87722"/>
                </a:solidFill>
              </a:rPr>
              <a:t>Dean of Students</a:t>
            </a:r>
          </a:p>
          <a:p>
            <a:pPr lvl="1">
              <a:buClr>
                <a:srgbClr val="861F41"/>
              </a:buClr>
            </a:pPr>
            <a:r>
              <a:rPr lang="en-US" dirty="0">
                <a:solidFill>
                  <a:srgbClr val="861F41"/>
                </a:solidFill>
                <a:hlinkClick r:id="rId8"/>
              </a:rPr>
              <a:t>https://www.dos.vt.edu</a:t>
            </a:r>
            <a:r>
              <a:rPr lang="en-US" dirty="0" smtClean="0">
                <a:solidFill>
                  <a:srgbClr val="861F41"/>
                </a:solidFill>
                <a:hlinkClick r:id="rId8"/>
              </a:rPr>
              <a:t>/</a:t>
            </a:r>
            <a:r>
              <a:rPr lang="en-US" dirty="0" smtClean="0">
                <a:solidFill>
                  <a:srgbClr val="861F41"/>
                </a:solidFill>
              </a:rPr>
              <a:t> </a:t>
            </a:r>
          </a:p>
          <a:p>
            <a:pPr>
              <a:buClr>
                <a:srgbClr val="E87722"/>
              </a:buClr>
            </a:pPr>
            <a:r>
              <a:rPr lang="en-US" dirty="0" smtClean="0">
                <a:solidFill>
                  <a:srgbClr val="E87722"/>
                </a:solidFill>
              </a:rPr>
              <a:t>Ombudsperson</a:t>
            </a:r>
          </a:p>
          <a:p>
            <a:pPr lvl="1">
              <a:buClr>
                <a:srgbClr val="861F41"/>
              </a:buClr>
            </a:pPr>
            <a:r>
              <a:rPr lang="en-US" dirty="0">
                <a:solidFill>
                  <a:srgbClr val="861F41"/>
                </a:solidFill>
                <a:hlinkClick r:id="rId9"/>
              </a:rPr>
              <a:t>https://graduate.ombudsman.vt.edu</a:t>
            </a:r>
            <a:r>
              <a:rPr lang="en-US" dirty="0" smtClean="0">
                <a:solidFill>
                  <a:srgbClr val="861F41"/>
                </a:solidFill>
                <a:hlinkClick r:id="rId9"/>
              </a:rPr>
              <a:t>/</a:t>
            </a:r>
            <a:r>
              <a:rPr lang="en-US" dirty="0" smtClean="0">
                <a:solidFill>
                  <a:srgbClr val="861F41"/>
                </a:solidFill>
              </a:rPr>
              <a:t> </a:t>
            </a:r>
            <a:endParaRPr lang="en-US" dirty="0">
              <a:solidFill>
                <a:srgbClr val="861F41"/>
              </a:solidFill>
            </a:endParaRPr>
          </a:p>
          <a:p>
            <a:pPr>
              <a:buClr>
                <a:srgbClr val="E87722"/>
              </a:buClr>
            </a:pPr>
            <a:endParaRPr lang="en-US" dirty="0">
              <a:solidFill>
                <a:srgbClr val="861F41"/>
              </a:solidFill>
            </a:endParaRPr>
          </a:p>
        </p:txBody>
      </p:sp>
      <p:grpSp>
        <p:nvGrpSpPr>
          <p:cNvPr id="4" name="Group 3"/>
          <p:cNvGrpSpPr/>
          <p:nvPr/>
        </p:nvGrpSpPr>
        <p:grpSpPr>
          <a:xfrm>
            <a:off x="0" y="0"/>
            <a:ext cx="12192000" cy="6858000"/>
            <a:chOff x="0" y="0"/>
            <a:chExt cx="12192000" cy="6858000"/>
          </a:xfrm>
        </p:grpSpPr>
        <p:sp>
          <p:nvSpPr>
            <p:cNvPr id="5" name="Rectangle 4"/>
            <p:cNvSpPr/>
            <p:nvPr/>
          </p:nvSpPr>
          <p:spPr>
            <a:xfrm>
              <a:off x="0" y="6308436"/>
              <a:ext cx="12192000" cy="549564"/>
            </a:xfrm>
            <a:prstGeom prst="rect">
              <a:avLst/>
            </a:prstGeom>
            <a:solidFill>
              <a:srgbClr val="861F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6179127"/>
              <a:ext cx="12192000" cy="129309"/>
            </a:xfrm>
            <a:prstGeom prst="rect">
              <a:avLst/>
            </a:prstGeom>
            <a:solidFill>
              <a:srgbClr val="E877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9652785" y="281636"/>
              <a:ext cx="2289048" cy="432816"/>
            </a:xfrm>
            <a:prstGeom prst="rect">
              <a:avLst/>
            </a:prstGeom>
          </p:spPr>
        </p:pic>
        <p:sp>
          <p:nvSpPr>
            <p:cNvPr id="8" name="Rectangle 7"/>
            <p:cNvSpPr/>
            <p:nvPr/>
          </p:nvSpPr>
          <p:spPr>
            <a:xfrm>
              <a:off x="0" y="0"/>
              <a:ext cx="12192000" cy="131885"/>
            </a:xfrm>
            <a:prstGeom prst="rect">
              <a:avLst/>
            </a:prstGeom>
            <a:solidFill>
              <a:srgbClr val="7578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427499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64203"/>
            <a:ext cx="10515600" cy="826485"/>
          </a:xfrm>
        </p:spPr>
        <p:txBody>
          <a:bodyPr/>
          <a:lstStyle/>
          <a:p>
            <a:r>
              <a:rPr lang="en-US" dirty="0" smtClean="0">
                <a:solidFill>
                  <a:srgbClr val="861F41"/>
                </a:solidFill>
              </a:rPr>
              <a:t>Cases for Reflection</a:t>
            </a:r>
            <a:endParaRPr lang="en-US" dirty="0">
              <a:solidFill>
                <a:srgbClr val="861F41"/>
              </a:solidFill>
            </a:endParaRPr>
          </a:p>
        </p:txBody>
      </p:sp>
      <p:grpSp>
        <p:nvGrpSpPr>
          <p:cNvPr id="4" name="Group 3"/>
          <p:cNvGrpSpPr/>
          <p:nvPr/>
        </p:nvGrpSpPr>
        <p:grpSpPr>
          <a:xfrm>
            <a:off x="0" y="0"/>
            <a:ext cx="12192000" cy="6858000"/>
            <a:chOff x="0" y="0"/>
            <a:chExt cx="12192000" cy="6858000"/>
          </a:xfrm>
        </p:grpSpPr>
        <p:sp>
          <p:nvSpPr>
            <p:cNvPr id="5" name="Rectangle 4"/>
            <p:cNvSpPr/>
            <p:nvPr/>
          </p:nvSpPr>
          <p:spPr>
            <a:xfrm>
              <a:off x="0" y="6308436"/>
              <a:ext cx="12192000" cy="549564"/>
            </a:xfrm>
            <a:prstGeom prst="rect">
              <a:avLst/>
            </a:prstGeom>
            <a:solidFill>
              <a:srgbClr val="861F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6179127"/>
              <a:ext cx="12192000" cy="129309"/>
            </a:xfrm>
            <a:prstGeom prst="rect">
              <a:avLst/>
            </a:prstGeom>
            <a:solidFill>
              <a:srgbClr val="E877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52785" y="281636"/>
              <a:ext cx="2289048" cy="432816"/>
            </a:xfrm>
            <a:prstGeom prst="rect">
              <a:avLst/>
            </a:prstGeom>
          </p:spPr>
        </p:pic>
        <p:sp>
          <p:nvSpPr>
            <p:cNvPr id="8" name="Rectangle 7"/>
            <p:cNvSpPr/>
            <p:nvPr/>
          </p:nvSpPr>
          <p:spPr>
            <a:xfrm>
              <a:off x="0" y="0"/>
              <a:ext cx="12192000" cy="131885"/>
            </a:xfrm>
            <a:prstGeom prst="rect">
              <a:avLst/>
            </a:prstGeom>
            <a:solidFill>
              <a:srgbClr val="7578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70502" y="1690688"/>
            <a:ext cx="2850995" cy="2850995"/>
          </a:xfrm>
          <a:prstGeom prst="rect">
            <a:avLst/>
          </a:prstGeom>
        </p:spPr>
      </p:pic>
      <p:sp>
        <p:nvSpPr>
          <p:cNvPr id="10" name="Rectangle 9"/>
          <p:cNvSpPr/>
          <p:nvPr/>
        </p:nvSpPr>
        <p:spPr>
          <a:xfrm>
            <a:off x="838200" y="4906503"/>
            <a:ext cx="10515600" cy="1015663"/>
          </a:xfrm>
          <a:prstGeom prst="rect">
            <a:avLst/>
          </a:prstGeom>
        </p:spPr>
        <p:txBody>
          <a:bodyPr wrap="square">
            <a:spAutoFit/>
          </a:bodyPr>
          <a:lstStyle/>
          <a:p>
            <a:pPr algn="ctr"/>
            <a:r>
              <a:rPr lang="en-US" sz="2800" dirty="0">
                <a:solidFill>
                  <a:srgbClr val="E87722"/>
                </a:solidFill>
              </a:rPr>
              <a:t>Cases available for reflection on website</a:t>
            </a:r>
            <a:r>
              <a:rPr lang="en-US" sz="2800" dirty="0" smtClean="0">
                <a:solidFill>
                  <a:srgbClr val="E87722"/>
                </a:solidFill>
              </a:rPr>
              <a:t>:</a:t>
            </a:r>
          </a:p>
          <a:p>
            <a:pPr algn="ctr"/>
            <a:r>
              <a:rPr lang="en-US" sz="3200" dirty="0">
                <a:hlinkClick r:id="rId5"/>
              </a:rPr>
              <a:t>https://graduateschool.vt.edu/case-studies-academic-bullying</a:t>
            </a:r>
            <a:r>
              <a:rPr lang="en-US" sz="3200" dirty="0"/>
              <a:t> </a:t>
            </a:r>
          </a:p>
        </p:txBody>
      </p:sp>
    </p:spTree>
    <p:extLst>
      <p:ext uri="{BB962C8B-B14F-4D97-AF65-F5344CB8AC3E}">
        <p14:creationId xmlns:p14="http://schemas.microsoft.com/office/powerpoint/2010/main" val="37105857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64203"/>
            <a:ext cx="10515600" cy="826485"/>
          </a:xfrm>
        </p:spPr>
        <p:txBody>
          <a:bodyPr/>
          <a:lstStyle/>
          <a:p>
            <a:r>
              <a:rPr lang="en-US" dirty="0" smtClean="0">
                <a:solidFill>
                  <a:srgbClr val="861F41"/>
                </a:solidFill>
              </a:rPr>
              <a:t>What is Bullying?</a:t>
            </a:r>
            <a:endParaRPr lang="en-US" dirty="0">
              <a:solidFill>
                <a:srgbClr val="861F41"/>
              </a:solidFill>
            </a:endParaRPr>
          </a:p>
        </p:txBody>
      </p:sp>
      <p:sp>
        <p:nvSpPr>
          <p:cNvPr id="3" name="Content Placeholder 2"/>
          <p:cNvSpPr>
            <a:spLocks noGrp="1"/>
          </p:cNvSpPr>
          <p:nvPr>
            <p:ph idx="1"/>
          </p:nvPr>
        </p:nvSpPr>
        <p:spPr>
          <a:xfrm>
            <a:off x="838200" y="1825625"/>
            <a:ext cx="10515600" cy="4224193"/>
          </a:xfrm>
        </p:spPr>
        <p:txBody>
          <a:bodyPr/>
          <a:lstStyle/>
          <a:p>
            <a:pPr marL="0" indent="0">
              <a:buNone/>
            </a:pPr>
            <a:r>
              <a:rPr lang="en-US" dirty="0">
                <a:solidFill>
                  <a:srgbClr val="861F41"/>
                </a:solidFill>
              </a:rPr>
              <a:t>Intentional behavior targeted at an individual or group that is </a:t>
            </a:r>
            <a:r>
              <a:rPr lang="en-US" dirty="0">
                <a:solidFill>
                  <a:srgbClr val="E87722"/>
                </a:solidFill>
              </a:rPr>
              <a:t>repeated</a:t>
            </a:r>
            <a:r>
              <a:rPr lang="en-US" dirty="0">
                <a:solidFill>
                  <a:srgbClr val="861F41"/>
                </a:solidFill>
              </a:rPr>
              <a:t>, </a:t>
            </a:r>
            <a:r>
              <a:rPr lang="en-US" dirty="0">
                <a:solidFill>
                  <a:srgbClr val="E87722"/>
                </a:solidFill>
              </a:rPr>
              <a:t>hostile or offensive</a:t>
            </a:r>
            <a:r>
              <a:rPr lang="en-US" dirty="0">
                <a:solidFill>
                  <a:srgbClr val="861F41"/>
                </a:solidFill>
              </a:rPr>
              <a:t>, and </a:t>
            </a:r>
            <a:r>
              <a:rPr lang="en-US" dirty="0">
                <a:solidFill>
                  <a:srgbClr val="E87722"/>
                </a:solidFill>
              </a:rPr>
              <a:t>creates an intimidating and/or threatening environment</a:t>
            </a:r>
            <a:r>
              <a:rPr lang="en-US" dirty="0">
                <a:solidFill>
                  <a:srgbClr val="861F41"/>
                </a:solidFill>
              </a:rPr>
              <a:t> </a:t>
            </a:r>
            <a:r>
              <a:rPr lang="en-US" dirty="0" smtClean="0">
                <a:solidFill>
                  <a:srgbClr val="861F41"/>
                </a:solidFill>
              </a:rPr>
              <a:t>which </a:t>
            </a:r>
            <a:r>
              <a:rPr lang="en-US" dirty="0">
                <a:solidFill>
                  <a:srgbClr val="861F41"/>
                </a:solidFill>
              </a:rPr>
              <a:t>produces a risk of psychological and/or physical harm</a:t>
            </a:r>
            <a:r>
              <a:rPr lang="en-US" dirty="0" smtClean="0">
                <a:solidFill>
                  <a:srgbClr val="861F41"/>
                </a:solidFill>
              </a:rPr>
              <a:t>.</a:t>
            </a:r>
          </a:p>
          <a:p>
            <a:pPr marL="0" indent="0">
              <a:buNone/>
            </a:pPr>
            <a:endParaRPr lang="en-US" dirty="0"/>
          </a:p>
        </p:txBody>
      </p:sp>
      <p:grpSp>
        <p:nvGrpSpPr>
          <p:cNvPr id="4" name="Group 3"/>
          <p:cNvGrpSpPr/>
          <p:nvPr/>
        </p:nvGrpSpPr>
        <p:grpSpPr>
          <a:xfrm>
            <a:off x="0" y="0"/>
            <a:ext cx="12192000" cy="6858000"/>
            <a:chOff x="0" y="0"/>
            <a:chExt cx="12192000" cy="6858000"/>
          </a:xfrm>
        </p:grpSpPr>
        <p:sp>
          <p:nvSpPr>
            <p:cNvPr id="5" name="Rectangle 4"/>
            <p:cNvSpPr/>
            <p:nvPr/>
          </p:nvSpPr>
          <p:spPr>
            <a:xfrm>
              <a:off x="0" y="6308436"/>
              <a:ext cx="12192000" cy="549564"/>
            </a:xfrm>
            <a:prstGeom prst="rect">
              <a:avLst/>
            </a:prstGeom>
            <a:solidFill>
              <a:srgbClr val="861F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6179127"/>
              <a:ext cx="12192000" cy="129309"/>
            </a:xfrm>
            <a:prstGeom prst="rect">
              <a:avLst/>
            </a:prstGeom>
            <a:solidFill>
              <a:srgbClr val="E877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52785" y="281636"/>
              <a:ext cx="2289048" cy="432816"/>
            </a:xfrm>
            <a:prstGeom prst="rect">
              <a:avLst/>
            </a:prstGeom>
          </p:spPr>
        </p:pic>
        <p:sp>
          <p:nvSpPr>
            <p:cNvPr id="8" name="Rectangle 7"/>
            <p:cNvSpPr/>
            <p:nvPr/>
          </p:nvSpPr>
          <p:spPr>
            <a:xfrm>
              <a:off x="0" y="0"/>
              <a:ext cx="12192000" cy="131885"/>
            </a:xfrm>
            <a:prstGeom prst="rect">
              <a:avLst/>
            </a:prstGeom>
            <a:solidFill>
              <a:srgbClr val="7578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0646565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64203"/>
            <a:ext cx="10515600" cy="826485"/>
          </a:xfrm>
        </p:spPr>
        <p:txBody>
          <a:bodyPr/>
          <a:lstStyle/>
          <a:p>
            <a:r>
              <a:rPr lang="en-US" dirty="0" smtClean="0">
                <a:solidFill>
                  <a:srgbClr val="861F41"/>
                </a:solidFill>
              </a:rPr>
              <a:t>Forms of Bullying*</a:t>
            </a:r>
            <a:endParaRPr lang="en-US" dirty="0">
              <a:solidFill>
                <a:srgbClr val="861F41"/>
              </a:solidFill>
            </a:endParaRPr>
          </a:p>
        </p:txBody>
      </p:sp>
      <p:sp>
        <p:nvSpPr>
          <p:cNvPr id="3" name="Content Placeholder 2"/>
          <p:cNvSpPr>
            <a:spLocks noGrp="1"/>
          </p:cNvSpPr>
          <p:nvPr>
            <p:ph idx="1"/>
          </p:nvPr>
        </p:nvSpPr>
        <p:spPr>
          <a:xfrm>
            <a:off x="838200" y="1825626"/>
            <a:ext cx="10515600" cy="3928404"/>
          </a:xfrm>
        </p:spPr>
        <p:txBody>
          <a:bodyPr>
            <a:normAutofit fontScale="85000" lnSpcReduction="20000"/>
          </a:bodyPr>
          <a:lstStyle/>
          <a:p>
            <a:r>
              <a:rPr lang="en-US" dirty="0">
                <a:solidFill>
                  <a:srgbClr val="E87722"/>
                </a:solidFill>
              </a:rPr>
              <a:t>Indirect manipulative </a:t>
            </a:r>
            <a:r>
              <a:rPr lang="en-US" dirty="0" smtClean="0">
                <a:solidFill>
                  <a:srgbClr val="E87722"/>
                </a:solidFill>
              </a:rPr>
              <a:t>aggression:</a:t>
            </a:r>
            <a:r>
              <a:rPr lang="en-US" dirty="0" smtClean="0">
                <a:solidFill>
                  <a:srgbClr val="861F41"/>
                </a:solidFill>
              </a:rPr>
              <a:t> Aggressive </a:t>
            </a:r>
            <a:r>
              <a:rPr lang="en-US" dirty="0">
                <a:solidFill>
                  <a:srgbClr val="861F41"/>
                </a:solidFill>
              </a:rPr>
              <a:t>acts involving a peer group such as spreading rumors or isolating someone from their group.</a:t>
            </a:r>
          </a:p>
          <a:p>
            <a:r>
              <a:rPr lang="en-US" dirty="0">
                <a:solidFill>
                  <a:srgbClr val="E87722"/>
                </a:solidFill>
              </a:rPr>
              <a:t>Covert insinuative </a:t>
            </a:r>
            <a:r>
              <a:rPr lang="en-US" dirty="0" smtClean="0">
                <a:solidFill>
                  <a:srgbClr val="E87722"/>
                </a:solidFill>
              </a:rPr>
              <a:t>aggression: </a:t>
            </a:r>
            <a:r>
              <a:rPr lang="en-US" dirty="0" smtClean="0">
                <a:solidFill>
                  <a:srgbClr val="861F41"/>
                </a:solidFill>
              </a:rPr>
              <a:t>When the </a:t>
            </a:r>
            <a:r>
              <a:rPr lang="en-US" dirty="0">
                <a:solidFill>
                  <a:srgbClr val="861F41"/>
                </a:solidFill>
              </a:rPr>
              <a:t>aggressive act is disguised in the form of malicious insinuations and suggestions such as </a:t>
            </a:r>
            <a:r>
              <a:rPr lang="en-US" dirty="0" smtClean="0">
                <a:solidFill>
                  <a:srgbClr val="861F41"/>
                </a:solidFill>
              </a:rPr>
              <a:t>imitating </a:t>
            </a:r>
            <a:r>
              <a:rPr lang="en-US" dirty="0">
                <a:solidFill>
                  <a:srgbClr val="861F41"/>
                </a:solidFill>
              </a:rPr>
              <a:t>the person in an insulting manner.</a:t>
            </a:r>
          </a:p>
          <a:p>
            <a:r>
              <a:rPr lang="en-US" dirty="0">
                <a:solidFill>
                  <a:srgbClr val="E87722"/>
                </a:solidFill>
              </a:rPr>
              <a:t>Rational–appearing </a:t>
            </a:r>
            <a:r>
              <a:rPr lang="en-US" dirty="0" smtClean="0">
                <a:solidFill>
                  <a:srgbClr val="E87722"/>
                </a:solidFill>
              </a:rPr>
              <a:t>aggression:</a:t>
            </a:r>
            <a:r>
              <a:rPr lang="en-US" dirty="0" smtClean="0">
                <a:solidFill>
                  <a:srgbClr val="861F41"/>
                </a:solidFill>
              </a:rPr>
              <a:t> Characterized </a:t>
            </a:r>
            <a:r>
              <a:rPr lang="en-US" dirty="0">
                <a:solidFill>
                  <a:srgbClr val="861F41"/>
                </a:solidFill>
              </a:rPr>
              <a:t>by the bully’s attempt to conceal their intention to hurt the victim by shrouding their aggressive acts in seemingly rational actions.  Often these acts appear to others as everyday communication and not as targeted attempts at aggression.</a:t>
            </a:r>
          </a:p>
          <a:p>
            <a:r>
              <a:rPr lang="en-US" dirty="0">
                <a:solidFill>
                  <a:srgbClr val="E87722"/>
                </a:solidFill>
              </a:rPr>
              <a:t>Relational </a:t>
            </a:r>
            <a:r>
              <a:rPr lang="en-US" dirty="0" smtClean="0">
                <a:solidFill>
                  <a:srgbClr val="E87722"/>
                </a:solidFill>
              </a:rPr>
              <a:t>Aggression: </a:t>
            </a:r>
            <a:r>
              <a:rPr lang="en-US" dirty="0">
                <a:solidFill>
                  <a:srgbClr val="861F41"/>
                </a:solidFill>
              </a:rPr>
              <a:t>The point of relational aggression is to manipulate or disrupt relationships and friendships.</a:t>
            </a:r>
          </a:p>
          <a:p>
            <a:r>
              <a:rPr lang="en-US" dirty="0" smtClean="0">
                <a:solidFill>
                  <a:srgbClr val="E87722"/>
                </a:solidFill>
              </a:rPr>
              <a:t>Mobbing:</a:t>
            </a:r>
            <a:r>
              <a:rPr lang="en-US" dirty="0" smtClean="0">
                <a:solidFill>
                  <a:srgbClr val="861F41"/>
                </a:solidFill>
              </a:rPr>
              <a:t> </a:t>
            </a:r>
            <a:r>
              <a:rPr lang="en-US" dirty="0">
                <a:solidFill>
                  <a:srgbClr val="861F41"/>
                </a:solidFill>
              </a:rPr>
              <a:t>Gang bullying or group bullying is often called mobbing and usually involves scapegoating and </a:t>
            </a:r>
            <a:r>
              <a:rPr lang="en-US" dirty="0" smtClean="0">
                <a:solidFill>
                  <a:srgbClr val="861F41"/>
                </a:solidFill>
              </a:rPr>
              <a:t>victimization.</a:t>
            </a:r>
            <a:endParaRPr lang="en-US" dirty="0"/>
          </a:p>
        </p:txBody>
      </p:sp>
      <p:grpSp>
        <p:nvGrpSpPr>
          <p:cNvPr id="4" name="Group 3"/>
          <p:cNvGrpSpPr/>
          <p:nvPr/>
        </p:nvGrpSpPr>
        <p:grpSpPr>
          <a:xfrm>
            <a:off x="0" y="0"/>
            <a:ext cx="12192000" cy="6858000"/>
            <a:chOff x="0" y="0"/>
            <a:chExt cx="12192000" cy="6858000"/>
          </a:xfrm>
        </p:grpSpPr>
        <p:sp>
          <p:nvSpPr>
            <p:cNvPr id="5" name="Rectangle 4"/>
            <p:cNvSpPr/>
            <p:nvPr/>
          </p:nvSpPr>
          <p:spPr>
            <a:xfrm>
              <a:off x="0" y="6308436"/>
              <a:ext cx="12192000" cy="549564"/>
            </a:xfrm>
            <a:prstGeom prst="rect">
              <a:avLst/>
            </a:prstGeom>
            <a:solidFill>
              <a:srgbClr val="861F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6179127"/>
              <a:ext cx="12192000" cy="129309"/>
            </a:xfrm>
            <a:prstGeom prst="rect">
              <a:avLst/>
            </a:prstGeom>
            <a:solidFill>
              <a:srgbClr val="E877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52785" y="281636"/>
              <a:ext cx="2289048" cy="432816"/>
            </a:xfrm>
            <a:prstGeom prst="rect">
              <a:avLst/>
            </a:prstGeom>
          </p:spPr>
        </p:pic>
        <p:sp>
          <p:nvSpPr>
            <p:cNvPr id="8" name="Rectangle 7"/>
            <p:cNvSpPr/>
            <p:nvPr/>
          </p:nvSpPr>
          <p:spPr>
            <a:xfrm>
              <a:off x="0" y="0"/>
              <a:ext cx="12192000" cy="131885"/>
            </a:xfrm>
            <a:prstGeom prst="rect">
              <a:avLst/>
            </a:prstGeom>
            <a:solidFill>
              <a:srgbClr val="7578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p:cNvSpPr txBox="1"/>
          <p:nvPr/>
        </p:nvSpPr>
        <p:spPr>
          <a:xfrm>
            <a:off x="3088888" y="5827578"/>
            <a:ext cx="8264912" cy="369332"/>
          </a:xfrm>
          <a:prstGeom prst="rect">
            <a:avLst/>
          </a:prstGeom>
          <a:noFill/>
        </p:spPr>
        <p:txBody>
          <a:bodyPr wrap="square" rtlCol="0">
            <a:spAutoFit/>
          </a:bodyPr>
          <a:lstStyle/>
          <a:p>
            <a:r>
              <a:rPr lang="en-US" dirty="0" smtClean="0">
                <a:solidFill>
                  <a:srgbClr val="E87722"/>
                </a:solidFill>
              </a:rPr>
              <a:t>* </a:t>
            </a:r>
            <a:r>
              <a:rPr lang="en-US" dirty="0">
                <a:solidFill>
                  <a:srgbClr val="E87722"/>
                </a:solidFill>
              </a:rPr>
              <a:t>From: Morris, </a:t>
            </a:r>
            <a:r>
              <a:rPr lang="en-US" dirty="0" smtClean="0">
                <a:solidFill>
                  <a:srgbClr val="E87722"/>
                </a:solidFill>
              </a:rPr>
              <a:t>J. (2014) . </a:t>
            </a:r>
            <a:r>
              <a:rPr lang="en-US" i="1" dirty="0" smtClean="0">
                <a:solidFill>
                  <a:srgbClr val="E87722"/>
                </a:solidFill>
              </a:rPr>
              <a:t>The </a:t>
            </a:r>
            <a:r>
              <a:rPr lang="en-US" i="1" dirty="0">
                <a:solidFill>
                  <a:srgbClr val="E87722"/>
                </a:solidFill>
              </a:rPr>
              <a:t>Influence of Bystanders in Subsequent Bullying Behavior</a:t>
            </a:r>
            <a:r>
              <a:rPr lang="en-US" dirty="0" smtClean="0">
                <a:solidFill>
                  <a:srgbClr val="E87722"/>
                </a:solidFill>
              </a:rPr>
              <a:t>.</a:t>
            </a:r>
            <a:endParaRPr lang="en-US" dirty="0">
              <a:solidFill>
                <a:srgbClr val="E87722"/>
              </a:solidFill>
            </a:endParaRPr>
          </a:p>
        </p:txBody>
      </p:sp>
    </p:spTree>
    <p:extLst>
      <p:ext uri="{BB962C8B-B14F-4D97-AF65-F5344CB8AC3E}">
        <p14:creationId xmlns:p14="http://schemas.microsoft.com/office/powerpoint/2010/main" val="24611362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64203"/>
            <a:ext cx="10515600" cy="826485"/>
          </a:xfrm>
        </p:spPr>
        <p:txBody>
          <a:bodyPr/>
          <a:lstStyle/>
          <a:p>
            <a:r>
              <a:rPr lang="en-US" dirty="0" smtClean="0">
                <a:solidFill>
                  <a:srgbClr val="861F41"/>
                </a:solidFill>
              </a:rPr>
              <a:t>Defining the Roles</a:t>
            </a:r>
            <a:endParaRPr lang="en-US" dirty="0">
              <a:solidFill>
                <a:srgbClr val="861F41"/>
              </a:solidFill>
            </a:endParaRPr>
          </a:p>
        </p:txBody>
      </p:sp>
      <p:sp>
        <p:nvSpPr>
          <p:cNvPr id="3" name="Content Placeholder 2"/>
          <p:cNvSpPr>
            <a:spLocks noGrp="1"/>
          </p:cNvSpPr>
          <p:nvPr>
            <p:ph idx="1"/>
          </p:nvPr>
        </p:nvSpPr>
        <p:spPr>
          <a:xfrm>
            <a:off x="838200" y="1825626"/>
            <a:ext cx="10515600" cy="3906102"/>
          </a:xfrm>
        </p:spPr>
        <p:txBody>
          <a:bodyPr/>
          <a:lstStyle/>
          <a:p>
            <a:r>
              <a:rPr lang="en-US" dirty="0" smtClean="0">
                <a:solidFill>
                  <a:srgbClr val="E87722"/>
                </a:solidFill>
              </a:rPr>
              <a:t>Directly involved</a:t>
            </a:r>
            <a:endParaRPr lang="en-US" dirty="0" smtClean="0">
              <a:solidFill>
                <a:srgbClr val="861F41"/>
              </a:solidFill>
            </a:endParaRPr>
          </a:p>
          <a:p>
            <a:pPr lvl="1"/>
            <a:r>
              <a:rPr lang="en-US" dirty="0" smtClean="0">
                <a:solidFill>
                  <a:srgbClr val="861F41"/>
                </a:solidFill>
              </a:rPr>
              <a:t>Target: </a:t>
            </a:r>
            <a:r>
              <a:rPr lang="en-US" dirty="0"/>
              <a:t>Someone against whom mistreatment is directed.</a:t>
            </a:r>
            <a:endParaRPr lang="en-US" dirty="0">
              <a:solidFill>
                <a:srgbClr val="861F41"/>
              </a:solidFill>
            </a:endParaRPr>
          </a:p>
          <a:p>
            <a:pPr lvl="1"/>
            <a:r>
              <a:rPr lang="en-US" dirty="0" smtClean="0">
                <a:solidFill>
                  <a:srgbClr val="861F41"/>
                </a:solidFill>
              </a:rPr>
              <a:t>Aggressor: </a:t>
            </a:r>
            <a:r>
              <a:rPr lang="en-US" dirty="0"/>
              <a:t>Someone who </a:t>
            </a:r>
            <a:r>
              <a:rPr lang="en-US" dirty="0" smtClean="0"/>
              <a:t>repeatedly and consistently says </a:t>
            </a:r>
            <a:r>
              <a:rPr lang="en-US" dirty="0"/>
              <a:t>or does something harmful or malicious to another </a:t>
            </a:r>
            <a:r>
              <a:rPr lang="en-US" dirty="0" smtClean="0"/>
              <a:t>person.</a:t>
            </a:r>
          </a:p>
          <a:p>
            <a:r>
              <a:rPr lang="en-US" dirty="0" smtClean="0">
                <a:solidFill>
                  <a:srgbClr val="E87722"/>
                </a:solidFill>
              </a:rPr>
              <a:t>Observers</a:t>
            </a:r>
          </a:p>
          <a:p>
            <a:pPr lvl="1"/>
            <a:r>
              <a:rPr lang="en-US" dirty="0" smtClean="0">
                <a:solidFill>
                  <a:srgbClr val="861F41"/>
                </a:solidFill>
              </a:rPr>
              <a:t>Passive bystander: </a:t>
            </a:r>
            <a:r>
              <a:rPr lang="en-US" dirty="0"/>
              <a:t>Someone who sees something happening and does not say or do </a:t>
            </a:r>
            <a:r>
              <a:rPr lang="en-US" dirty="0" smtClean="0"/>
              <a:t>anything.</a:t>
            </a:r>
            <a:endParaRPr lang="en-US" dirty="0" smtClean="0">
              <a:solidFill>
                <a:srgbClr val="861F41"/>
              </a:solidFill>
            </a:endParaRPr>
          </a:p>
          <a:p>
            <a:pPr lvl="1"/>
            <a:r>
              <a:rPr lang="en-US" dirty="0" smtClean="0">
                <a:solidFill>
                  <a:srgbClr val="861F41"/>
                </a:solidFill>
              </a:rPr>
              <a:t>Active bystander/</a:t>
            </a:r>
            <a:r>
              <a:rPr lang="en-US" dirty="0" err="1" smtClean="0">
                <a:solidFill>
                  <a:srgbClr val="861F41"/>
                </a:solidFill>
              </a:rPr>
              <a:t>Upstander</a:t>
            </a:r>
            <a:r>
              <a:rPr lang="en-US" dirty="0" smtClean="0">
                <a:solidFill>
                  <a:srgbClr val="861F41"/>
                </a:solidFill>
              </a:rPr>
              <a:t>: </a:t>
            </a:r>
            <a:r>
              <a:rPr lang="en-US" dirty="0"/>
              <a:t>Someone who speaks out on behalf of someone else or takes actions that are supportive of someone else.</a:t>
            </a:r>
            <a:endParaRPr lang="en-US" dirty="0">
              <a:solidFill>
                <a:srgbClr val="861F41"/>
              </a:solidFill>
            </a:endParaRPr>
          </a:p>
        </p:txBody>
      </p:sp>
      <p:grpSp>
        <p:nvGrpSpPr>
          <p:cNvPr id="4" name="Group 3"/>
          <p:cNvGrpSpPr/>
          <p:nvPr/>
        </p:nvGrpSpPr>
        <p:grpSpPr>
          <a:xfrm>
            <a:off x="0" y="0"/>
            <a:ext cx="12192000" cy="6858000"/>
            <a:chOff x="0" y="0"/>
            <a:chExt cx="12192000" cy="6858000"/>
          </a:xfrm>
        </p:grpSpPr>
        <p:sp>
          <p:nvSpPr>
            <p:cNvPr id="5" name="Rectangle 4"/>
            <p:cNvSpPr/>
            <p:nvPr/>
          </p:nvSpPr>
          <p:spPr>
            <a:xfrm>
              <a:off x="0" y="6308436"/>
              <a:ext cx="12192000" cy="549564"/>
            </a:xfrm>
            <a:prstGeom prst="rect">
              <a:avLst/>
            </a:prstGeom>
            <a:solidFill>
              <a:srgbClr val="861F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6179127"/>
              <a:ext cx="12192000" cy="129309"/>
            </a:xfrm>
            <a:prstGeom prst="rect">
              <a:avLst/>
            </a:prstGeom>
            <a:solidFill>
              <a:srgbClr val="E877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52785" y="281636"/>
              <a:ext cx="2289048" cy="432816"/>
            </a:xfrm>
            <a:prstGeom prst="rect">
              <a:avLst/>
            </a:prstGeom>
          </p:spPr>
        </p:pic>
        <p:sp>
          <p:nvSpPr>
            <p:cNvPr id="8" name="Rectangle 7"/>
            <p:cNvSpPr/>
            <p:nvPr/>
          </p:nvSpPr>
          <p:spPr>
            <a:xfrm>
              <a:off x="0" y="0"/>
              <a:ext cx="12192000" cy="131885"/>
            </a:xfrm>
            <a:prstGeom prst="rect">
              <a:avLst/>
            </a:prstGeom>
            <a:solidFill>
              <a:srgbClr val="7578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115220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64203"/>
            <a:ext cx="10515600" cy="826485"/>
          </a:xfrm>
        </p:spPr>
        <p:txBody>
          <a:bodyPr/>
          <a:lstStyle/>
          <a:p>
            <a:r>
              <a:rPr lang="en-US" dirty="0" smtClean="0">
                <a:solidFill>
                  <a:srgbClr val="861F41"/>
                </a:solidFill>
              </a:rPr>
              <a:t>Identifying Bullies*</a:t>
            </a:r>
            <a:endParaRPr lang="en-US" dirty="0">
              <a:solidFill>
                <a:srgbClr val="861F41"/>
              </a:solidFill>
            </a:endParaRPr>
          </a:p>
        </p:txBody>
      </p:sp>
      <p:sp>
        <p:nvSpPr>
          <p:cNvPr id="3" name="Content Placeholder 2"/>
          <p:cNvSpPr>
            <a:spLocks noGrp="1"/>
          </p:cNvSpPr>
          <p:nvPr>
            <p:ph idx="1"/>
          </p:nvPr>
        </p:nvSpPr>
        <p:spPr>
          <a:xfrm>
            <a:off x="838200" y="1825626"/>
            <a:ext cx="10515600" cy="3961858"/>
          </a:xfrm>
        </p:spPr>
        <p:txBody>
          <a:bodyPr>
            <a:normAutofit fontScale="92500"/>
          </a:bodyPr>
          <a:lstStyle/>
          <a:p>
            <a:pPr marL="304800" indent="-304800">
              <a:buClr>
                <a:srgbClr val="E87722"/>
              </a:buClr>
              <a:buSzPct val="82000"/>
              <a:defRPr sz="3000"/>
            </a:pPr>
            <a:r>
              <a:rPr lang="en-US" dirty="0" smtClean="0">
                <a:solidFill>
                  <a:srgbClr val="E87722"/>
                </a:solidFill>
              </a:rPr>
              <a:t>Chronic: </a:t>
            </a:r>
            <a:r>
              <a:rPr lang="en-US" sz="3000" dirty="0">
                <a:solidFill>
                  <a:srgbClr val="861F41"/>
                </a:solidFill>
              </a:rPr>
              <a:t>Those who use aggressive, dominating, and coercive strategies in nearly every encounter in and out of work/classroom.</a:t>
            </a:r>
            <a:endParaRPr lang="en-US" dirty="0">
              <a:solidFill>
                <a:srgbClr val="861F41"/>
              </a:solidFill>
            </a:endParaRPr>
          </a:p>
          <a:p>
            <a:pPr marL="304800" indent="-304800">
              <a:buClr>
                <a:srgbClr val="E87722"/>
              </a:buClr>
              <a:buSzPct val="82000"/>
              <a:defRPr sz="3000"/>
            </a:pPr>
            <a:r>
              <a:rPr lang="en-US" dirty="0" smtClean="0">
                <a:solidFill>
                  <a:srgbClr val="E87722"/>
                </a:solidFill>
              </a:rPr>
              <a:t>Opportunist: </a:t>
            </a:r>
            <a:r>
              <a:rPr lang="en-US" sz="3000" dirty="0">
                <a:solidFill>
                  <a:srgbClr val="861F41"/>
                </a:solidFill>
              </a:rPr>
              <a:t>Those who suspend their aggressive behavior outside of work but believe ‘careers are built with political </a:t>
            </a:r>
            <a:r>
              <a:rPr lang="en-US" sz="3000" dirty="0" err="1">
                <a:solidFill>
                  <a:srgbClr val="861F41"/>
                </a:solidFill>
              </a:rPr>
              <a:t>gamemanship</a:t>
            </a:r>
            <a:r>
              <a:rPr lang="en-US" sz="3000" dirty="0">
                <a:solidFill>
                  <a:srgbClr val="861F41"/>
                </a:solidFill>
              </a:rPr>
              <a:t>’.</a:t>
            </a:r>
            <a:endParaRPr lang="en-US" dirty="0">
              <a:solidFill>
                <a:srgbClr val="861F41"/>
              </a:solidFill>
            </a:endParaRPr>
          </a:p>
          <a:p>
            <a:pPr marL="304800" indent="-304800">
              <a:buClr>
                <a:srgbClr val="E87722"/>
              </a:buClr>
              <a:buSzPct val="82000"/>
              <a:defRPr sz="3000"/>
            </a:pPr>
            <a:r>
              <a:rPr lang="en-US" dirty="0" smtClean="0">
                <a:solidFill>
                  <a:srgbClr val="E87722"/>
                </a:solidFill>
              </a:rPr>
              <a:t>Accidental: </a:t>
            </a:r>
            <a:r>
              <a:rPr lang="en-US" sz="3000" dirty="0">
                <a:solidFill>
                  <a:srgbClr val="861F41"/>
                </a:solidFill>
              </a:rPr>
              <a:t>Those who unknowingly take actions that victimize recipients, and may retreat/apologize when confronted about the behaviors.</a:t>
            </a:r>
            <a:endParaRPr lang="en-US" dirty="0">
              <a:solidFill>
                <a:srgbClr val="861F41"/>
              </a:solidFill>
            </a:endParaRPr>
          </a:p>
          <a:p>
            <a:pPr marL="304800" indent="-304800">
              <a:buClr>
                <a:srgbClr val="E87722"/>
              </a:buClr>
              <a:buSzPct val="82000"/>
              <a:defRPr sz="3000"/>
            </a:pPr>
            <a:r>
              <a:rPr lang="en-US" dirty="0" smtClean="0">
                <a:solidFill>
                  <a:srgbClr val="E87722"/>
                </a:solidFill>
              </a:rPr>
              <a:t>Substance-abusing: </a:t>
            </a:r>
            <a:r>
              <a:rPr lang="en-US" sz="3000" dirty="0">
                <a:solidFill>
                  <a:srgbClr val="861F41"/>
                </a:solidFill>
              </a:rPr>
              <a:t>Those bullying behaviors initiated by substance abusers where ‘rationality and logic are tossed out the window’.</a:t>
            </a:r>
            <a:endParaRPr lang="en-US" dirty="0">
              <a:solidFill>
                <a:srgbClr val="861F41"/>
              </a:solidFill>
            </a:endParaRPr>
          </a:p>
          <a:p>
            <a:pPr marL="0" indent="0">
              <a:buNone/>
            </a:pPr>
            <a:endParaRPr lang="en-US" dirty="0"/>
          </a:p>
        </p:txBody>
      </p:sp>
      <p:grpSp>
        <p:nvGrpSpPr>
          <p:cNvPr id="4" name="Group 3"/>
          <p:cNvGrpSpPr/>
          <p:nvPr/>
        </p:nvGrpSpPr>
        <p:grpSpPr>
          <a:xfrm>
            <a:off x="0" y="0"/>
            <a:ext cx="12192000" cy="6858000"/>
            <a:chOff x="0" y="0"/>
            <a:chExt cx="12192000" cy="6858000"/>
          </a:xfrm>
        </p:grpSpPr>
        <p:sp>
          <p:nvSpPr>
            <p:cNvPr id="5" name="Rectangle 4"/>
            <p:cNvSpPr/>
            <p:nvPr/>
          </p:nvSpPr>
          <p:spPr>
            <a:xfrm>
              <a:off x="0" y="6308436"/>
              <a:ext cx="12192000" cy="549564"/>
            </a:xfrm>
            <a:prstGeom prst="rect">
              <a:avLst/>
            </a:prstGeom>
            <a:solidFill>
              <a:srgbClr val="861F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6179127"/>
              <a:ext cx="12192000" cy="129309"/>
            </a:xfrm>
            <a:prstGeom prst="rect">
              <a:avLst/>
            </a:prstGeom>
            <a:solidFill>
              <a:srgbClr val="E877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52785" y="281636"/>
              <a:ext cx="2289048" cy="432816"/>
            </a:xfrm>
            <a:prstGeom prst="rect">
              <a:avLst/>
            </a:prstGeom>
          </p:spPr>
        </p:pic>
        <p:sp>
          <p:nvSpPr>
            <p:cNvPr id="8" name="Rectangle 7"/>
            <p:cNvSpPr/>
            <p:nvPr/>
          </p:nvSpPr>
          <p:spPr>
            <a:xfrm>
              <a:off x="0" y="0"/>
              <a:ext cx="12192000" cy="131885"/>
            </a:xfrm>
            <a:prstGeom prst="rect">
              <a:avLst/>
            </a:prstGeom>
            <a:solidFill>
              <a:srgbClr val="7578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TextBox 8"/>
          <p:cNvSpPr txBox="1"/>
          <p:nvPr/>
        </p:nvSpPr>
        <p:spPr>
          <a:xfrm>
            <a:off x="3902927" y="5809787"/>
            <a:ext cx="7450873" cy="369332"/>
          </a:xfrm>
          <a:prstGeom prst="rect">
            <a:avLst/>
          </a:prstGeom>
          <a:noFill/>
        </p:spPr>
        <p:txBody>
          <a:bodyPr wrap="square" rtlCol="0">
            <a:spAutoFit/>
          </a:bodyPr>
          <a:lstStyle/>
          <a:p>
            <a:r>
              <a:rPr lang="en-US" dirty="0" smtClean="0">
                <a:solidFill>
                  <a:srgbClr val="E87722"/>
                </a:solidFill>
              </a:rPr>
              <a:t>* From: </a:t>
            </a:r>
            <a:r>
              <a:rPr lang="en-US" dirty="0" err="1" smtClean="0">
                <a:solidFill>
                  <a:srgbClr val="E87722"/>
                </a:solidFill>
              </a:rPr>
              <a:t>Theiss</a:t>
            </a:r>
            <a:r>
              <a:rPr lang="en-US" dirty="0" smtClean="0">
                <a:solidFill>
                  <a:srgbClr val="E87722"/>
                </a:solidFill>
              </a:rPr>
              <a:t>, S. (2005). </a:t>
            </a:r>
            <a:r>
              <a:rPr lang="en-US" i="1" dirty="0" smtClean="0">
                <a:solidFill>
                  <a:srgbClr val="E87722"/>
                </a:solidFill>
              </a:rPr>
              <a:t>Bullying </a:t>
            </a:r>
            <a:r>
              <a:rPr lang="en-US" i="1" dirty="0">
                <a:solidFill>
                  <a:srgbClr val="E87722"/>
                </a:solidFill>
              </a:rPr>
              <a:t>in Academia: What’s an Ombudsman to </a:t>
            </a:r>
            <a:r>
              <a:rPr lang="en-US" i="1" dirty="0" smtClean="0">
                <a:solidFill>
                  <a:srgbClr val="E87722"/>
                </a:solidFill>
              </a:rPr>
              <a:t>do?</a:t>
            </a:r>
            <a:endParaRPr lang="en-US" i="1" dirty="0">
              <a:solidFill>
                <a:srgbClr val="E87722"/>
              </a:solidFill>
            </a:endParaRPr>
          </a:p>
        </p:txBody>
      </p:sp>
    </p:spTree>
    <p:extLst>
      <p:ext uri="{BB962C8B-B14F-4D97-AF65-F5344CB8AC3E}">
        <p14:creationId xmlns:p14="http://schemas.microsoft.com/office/powerpoint/2010/main" val="25906012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64203"/>
            <a:ext cx="10515600" cy="826485"/>
          </a:xfrm>
        </p:spPr>
        <p:txBody>
          <a:bodyPr/>
          <a:lstStyle/>
          <a:p>
            <a:r>
              <a:rPr lang="en-US" dirty="0" smtClean="0">
                <a:solidFill>
                  <a:srgbClr val="861F41"/>
                </a:solidFill>
              </a:rPr>
              <a:t>Bullying Behaviors</a:t>
            </a:r>
            <a:endParaRPr lang="en-US" dirty="0">
              <a:solidFill>
                <a:srgbClr val="861F41"/>
              </a:solidFill>
            </a:endParaRPr>
          </a:p>
        </p:txBody>
      </p:sp>
      <p:sp>
        <p:nvSpPr>
          <p:cNvPr id="3" name="Content Placeholder 2"/>
          <p:cNvSpPr>
            <a:spLocks noGrp="1"/>
          </p:cNvSpPr>
          <p:nvPr>
            <p:ph idx="1"/>
          </p:nvPr>
        </p:nvSpPr>
        <p:spPr>
          <a:xfrm>
            <a:off x="838200" y="1825625"/>
            <a:ext cx="10515600" cy="4224193"/>
          </a:xfrm>
        </p:spPr>
        <p:txBody>
          <a:bodyPr>
            <a:normAutofit fontScale="92500" lnSpcReduction="20000"/>
          </a:bodyPr>
          <a:lstStyle/>
          <a:p>
            <a:pPr>
              <a:buClr>
                <a:srgbClr val="E87722"/>
              </a:buClr>
            </a:pPr>
            <a:r>
              <a:rPr lang="en-US" dirty="0">
                <a:solidFill>
                  <a:srgbClr val="861F41"/>
                </a:solidFill>
              </a:rPr>
              <a:t>Continual threats of dismissal or intimidation. </a:t>
            </a:r>
          </a:p>
          <a:p>
            <a:pPr>
              <a:buClr>
                <a:srgbClr val="E87722"/>
              </a:buClr>
            </a:pPr>
            <a:r>
              <a:rPr lang="en-US" dirty="0" smtClean="0">
                <a:solidFill>
                  <a:srgbClr val="861F41"/>
                </a:solidFill>
              </a:rPr>
              <a:t>Attempts </a:t>
            </a:r>
            <a:r>
              <a:rPr lang="en-US" dirty="0">
                <a:solidFill>
                  <a:srgbClr val="861F41"/>
                </a:solidFill>
              </a:rPr>
              <a:t>to destroy or harm the person’s self-esteem or confidence.</a:t>
            </a:r>
          </a:p>
          <a:p>
            <a:pPr>
              <a:buClr>
                <a:srgbClr val="E87722"/>
              </a:buClr>
            </a:pPr>
            <a:r>
              <a:rPr lang="en-US" dirty="0">
                <a:solidFill>
                  <a:srgbClr val="861F41"/>
                </a:solidFill>
              </a:rPr>
              <a:t>Constant negative remarks or repeated criticism or sarcasm.</a:t>
            </a:r>
          </a:p>
          <a:p>
            <a:pPr>
              <a:buClr>
                <a:srgbClr val="E87722"/>
              </a:buClr>
            </a:pPr>
            <a:r>
              <a:rPr lang="en-US" dirty="0">
                <a:solidFill>
                  <a:srgbClr val="861F41"/>
                </a:solidFill>
              </a:rPr>
              <a:t>Consistent over time, unrealistic work demands, or work overloading.</a:t>
            </a:r>
          </a:p>
          <a:p>
            <a:pPr>
              <a:buClr>
                <a:srgbClr val="E87722"/>
              </a:buClr>
            </a:pPr>
            <a:r>
              <a:rPr lang="en-US" dirty="0">
                <a:solidFill>
                  <a:srgbClr val="861F41"/>
                </a:solidFill>
              </a:rPr>
              <a:t>Isolating or systematically isolating the person.</a:t>
            </a:r>
          </a:p>
          <a:p>
            <a:pPr>
              <a:buClr>
                <a:srgbClr val="E87722"/>
              </a:buClr>
            </a:pPr>
            <a:r>
              <a:rPr lang="en-US" dirty="0">
                <a:solidFill>
                  <a:srgbClr val="861F41"/>
                </a:solidFill>
              </a:rPr>
              <a:t>Spreading false information or rumors.</a:t>
            </a:r>
          </a:p>
          <a:p>
            <a:pPr>
              <a:buClr>
                <a:srgbClr val="E87722"/>
              </a:buClr>
            </a:pPr>
            <a:r>
              <a:rPr lang="en-US" dirty="0">
                <a:solidFill>
                  <a:srgbClr val="861F41"/>
                </a:solidFill>
              </a:rPr>
              <a:t>Tasks that are ambiguous, contradictory, or that are deprived of purpose.</a:t>
            </a:r>
          </a:p>
          <a:p>
            <a:pPr>
              <a:buClr>
                <a:srgbClr val="E87722"/>
              </a:buClr>
            </a:pPr>
            <a:r>
              <a:rPr lang="en-US" dirty="0">
                <a:solidFill>
                  <a:srgbClr val="861F41"/>
                </a:solidFill>
              </a:rPr>
              <a:t>False insinuations, attacks to the individual's dignity, integrity, or self-image.</a:t>
            </a:r>
          </a:p>
          <a:p>
            <a:pPr>
              <a:buClr>
                <a:srgbClr val="E87722"/>
              </a:buClr>
            </a:pPr>
            <a:r>
              <a:rPr lang="en-US" dirty="0">
                <a:solidFill>
                  <a:srgbClr val="861F41"/>
                </a:solidFill>
              </a:rPr>
              <a:t>Attempts to humiliate or public humiliation.</a:t>
            </a:r>
          </a:p>
        </p:txBody>
      </p:sp>
      <p:grpSp>
        <p:nvGrpSpPr>
          <p:cNvPr id="4" name="Group 3"/>
          <p:cNvGrpSpPr/>
          <p:nvPr/>
        </p:nvGrpSpPr>
        <p:grpSpPr>
          <a:xfrm>
            <a:off x="0" y="0"/>
            <a:ext cx="12192000" cy="6858000"/>
            <a:chOff x="0" y="0"/>
            <a:chExt cx="12192000" cy="6858000"/>
          </a:xfrm>
        </p:grpSpPr>
        <p:sp>
          <p:nvSpPr>
            <p:cNvPr id="5" name="Rectangle 4"/>
            <p:cNvSpPr/>
            <p:nvPr/>
          </p:nvSpPr>
          <p:spPr>
            <a:xfrm>
              <a:off x="0" y="6308436"/>
              <a:ext cx="12192000" cy="549564"/>
            </a:xfrm>
            <a:prstGeom prst="rect">
              <a:avLst/>
            </a:prstGeom>
            <a:solidFill>
              <a:srgbClr val="861F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6179127"/>
              <a:ext cx="12192000" cy="129309"/>
            </a:xfrm>
            <a:prstGeom prst="rect">
              <a:avLst/>
            </a:prstGeom>
            <a:solidFill>
              <a:srgbClr val="E877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52785" y="281636"/>
              <a:ext cx="2289048" cy="432816"/>
            </a:xfrm>
            <a:prstGeom prst="rect">
              <a:avLst/>
            </a:prstGeom>
          </p:spPr>
        </p:pic>
        <p:sp>
          <p:nvSpPr>
            <p:cNvPr id="8" name="Rectangle 7"/>
            <p:cNvSpPr/>
            <p:nvPr/>
          </p:nvSpPr>
          <p:spPr>
            <a:xfrm>
              <a:off x="0" y="0"/>
              <a:ext cx="12192000" cy="131885"/>
            </a:xfrm>
            <a:prstGeom prst="rect">
              <a:avLst/>
            </a:prstGeom>
            <a:solidFill>
              <a:srgbClr val="7578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9400926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64203"/>
            <a:ext cx="10515600" cy="826485"/>
          </a:xfrm>
        </p:spPr>
        <p:txBody>
          <a:bodyPr/>
          <a:lstStyle/>
          <a:p>
            <a:r>
              <a:rPr lang="en-US" dirty="0" smtClean="0">
                <a:solidFill>
                  <a:srgbClr val="861F41"/>
                </a:solidFill>
              </a:rPr>
              <a:t>Why Address Bullying Now?</a:t>
            </a:r>
            <a:endParaRPr lang="en-US" dirty="0">
              <a:solidFill>
                <a:srgbClr val="861F41"/>
              </a:solidFill>
            </a:endParaRPr>
          </a:p>
        </p:txBody>
      </p:sp>
      <p:sp>
        <p:nvSpPr>
          <p:cNvPr id="3" name="Content Placeholder 2"/>
          <p:cNvSpPr>
            <a:spLocks noGrp="1"/>
          </p:cNvSpPr>
          <p:nvPr>
            <p:ph idx="1"/>
          </p:nvPr>
        </p:nvSpPr>
        <p:spPr>
          <a:xfrm>
            <a:off x="838200" y="1825625"/>
            <a:ext cx="10515600" cy="4224193"/>
          </a:xfrm>
        </p:spPr>
        <p:txBody>
          <a:bodyPr/>
          <a:lstStyle/>
          <a:p>
            <a:pPr>
              <a:buClr>
                <a:srgbClr val="E87722"/>
              </a:buClr>
            </a:pPr>
            <a:r>
              <a:rPr lang="en-US" dirty="0" smtClean="0">
                <a:solidFill>
                  <a:srgbClr val="861F41"/>
                </a:solidFill>
              </a:rPr>
              <a:t>Promote civility</a:t>
            </a:r>
          </a:p>
          <a:p>
            <a:pPr>
              <a:buClr>
                <a:srgbClr val="E87722"/>
              </a:buClr>
            </a:pPr>
            <a:r>
              <a:rPr lang="en-US" dirty="0">
                <a:solidFill>
                  <a:srgbClr val="861F41"/>
                </a:solidFill>
              </a:rPr>
              <a:t>Uphold Principles of </a:t>
            </a:r>
            <a:r>
              <a:rPr lang="en-US" dirty="0" smtClean="0">
                <a:solidFill>
                  <a:srgbClr val="861F41"/>
                </a:solidFill>
              </a:rPr>
              <a:t>Community</a:t>
            </a:r>
          </a:p>
          <a:p>
            <a:pPr>
              <a:buClr>
                <a:srgbClr val="E87722"/>
              </a:buClr>
            </a:pPr>
            <a:r>
              <a:rPr lang="en-US" dirty="0" smtClean="0">
                <a:solidFill>
                  <a:srgbClr val="861F41"/>
                </a:solidFill>
              </a:rPr>
              <a:t>Increase productivity</a:t>
            </a:r>
          </a:p>
          <a:p>
            <a:pPr>
              <a:buClr>
                <a:srgbClr val="E87722"/>
              </a:buClr>
            </a:pPr>
            <a:r>
              <a:rPr lang="en-US" dirty="0" smtClean="0">
                <a:solidFill>
                  <a:srgbClr val="861F41"/>
                </a:solidFill>
              </a:rPr>
              <a:t>Decrease absenteeism/disengagement</a:t>
            </a:r>
          </a:p>
          <a:p>
            <a:pPr>
              <a:buClr>
                <a:srgbClr val="E87722"/>
              </a:buClr>
            </a:pPr>
            <a:r>
              <a:rPr lang="en-US" dirty="0" smtClean="0">
                <a:solidFill>
                  <a:srgbClr val="861F41"/>
                </a:solidFill>
              </a:rPr>
              <a:t>Model constructive group dynamics</a:t>
            </a:r>
          </a:p>
          <a:p>
            <a:pPr>
              <a:buClr>
                <a:srgbClr val="E87722"/>
              </a:buClr>
            </a:pPr>
            <a:r>
              <a:rPr lang="en-US" dirty="0" smtClean="0">
                <a:solidFill>
                  <a:srgbClr val="861F41"/>
                </a:solidFill>
              </a:rPr>
              <a:t>Influence higher morale</a:t>
            </a:r>
            <a:endParaRPr lang="en-US" dirty="0">
              <a:solidFill>
                <a:srgbClr val="861F41"/>
              </a:solidFill>
            </a:endParaRPr>
          </a:p>
        </p:txBody>
      </p:sp>
      <p:grpSp>
        <p:nvGrpSpPr>
          <p:cNvPr id="4" name="Group 3"/>
          <p:cNvGrpSpPr/>
          <p:nvPr/>
        </p:nvGrpSpPr>
        <p:grpSpPr>
          <a:xfrm>
            <a:off x="0" y="0"/>
            <a:ext cx="12192000" cy="6858000"/>
            <a:chOff x="0" y="0"/>
            <a:chExt cx="12192000" cy="6858000"/>
          </a:xfrm>
        </p:grpSpPr>
        <p:sp>
          <p:nvSpPr>
            <p:cNvPr id="5" name="Rectangle 4"/>
            <p:cNvSpPr/>
            <p:nvPr/>
          </p:nvSpPr>
          <p:spPr>
            <a:xfrm>
              <a:off x="0" y="6308436"/>
              <a:ext cx="12192000" cy="549564"/>
            </a:xfrm>
            <a:prstGeom prst="rect">
              <a:avLst/>
            </a:prstGeom>
            <a:solidFill>
              <a:srgbClr val="861F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6179127"/>
              <a:ext cx="12192000" cy="129309"/>
            </a:xfrm>
            <a:prstGeom prst="rect">
              <a:avLst/>
            </a:prstGeom>
            <a:solidFill>
              <a:srgbClr val="E877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52785" y="281636"/>
              <a:ext cx="2289048" cy="432816"/>
            </a:xfrm>
            <a:prstGeom prst="rect">
              <a:avLst/>
            </a:prstGeom>
          </p:spPr>
        </p:pic>
        <p:sp>
          <p:nvSpPr>
            <p:cNvPr id="8" name="Rectangle 7"/>
            <p:cNvSpPr/>
            <p:nvPr/>
          </p:nvSpPr>
          <p:spPr>
            <a:xfrm>
              <a:off x="0" y="0"/>
              <a:ext cx="12192000" cy="131885"/>
            </a:xfrm>
            <a:prstGeom prst="rect">
              <a:avLst/>
            </a:prstGeom>
            <a:solidFill>
              <a:srgbClr val="7578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8522285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64203"/>
            <a:ext cx="10515600" cy="826485"/>
          </a:xfrm>
        </p:spPr>
        <p:txBody>
          <a:bodyPr/>
          <a:lstStyle/>
          <a:p>
            <a:r>
              <a:rPr lang="en-US" dirty="0" smtClean="0">
                <a:solidFill>
                  <a:srgbClr val="861F41"/>
                </a:solidFill>
              </a:rPr>
              <a:t>Institutional Factors that Foster Bullying</a:t>
            </a:r>
            <a:endParaRPr lang="en-US" dirty="0">
              <a:solidFill>
                <a:srgbClr val="861F41"/>
              </a:solidFill>
            </a:endParaRPr>
          </a:p>
        </p:txBody>
      </p:sp>
      <p:sp>
        <p:nvSpPr>
          <p:cNvPr id="3" name="Content Placeholder 2"/>
          <p:cNvSpPr>
            <a:spLocks noGrp="1"/>
          </p:cNvSpPr>
          <p:nvPr>
            <p:ph idx="1"/>
          </p:nvPr>
        </p:nvSpPr>
        <p:spPr>
          <a:xfrm>
            <a:off x="838200" y="1825625"/>
            <a:ext cx="10515600" cy="4224193"/>
          </a:xfrm>
        </p:spPr>
        <p:txBody>
          <a:bodyPr>
            <a:normAutofit/>
          </a:bodyPr>
          <a:lstStyle/>
          <a:p>
            <a:pPr>
              <a:buClr>
                <a:srgbClr val="E87722"/>
              </a:buClr>
            </a:pPr>
            <a:r>
              <a:rPr lang="en-US" dirty="0" smtClean="0">
                <a:solidFill>
                  <a:srgbClr val="861F41"/>
                </a:solidFill>
              </a:rPr>
              <a:t>Inherent power differentials within academic institutions</a:t>
            </a:r>
          </a:p>
          <a:p>
            <a:pPr>
              <a:buClr>
                <a:srgbClr val="E87722"/>
              </a:buClr>
            </a:pPr>
            <a:r>
              <a:rPr lang="en-US" dirty="0" smtClean="0">
                <a:solidFill>
                  <a:srgbClr val="861F41"/>
                </a:solidFill>
              </a:rPr>
              <a:t>Proliferation of disrespectful communication styles</a:t>
            </a:r>
          </a:p>
          <a:p>
            <a:pPr>
              <a:buClr>
                <a:srgbClr val="E87722"/>
              </a:buClr>
            </a:pPr>
            <a:r>
              <a:rPr lang="en-US" dirty="0" smtClean="0">
                <a:solidFill>
                  <a:srgbClr val="861F41"/>
                </a:solidFill>
              </a:rPr>
              <a:t>Focus is on development of specialized knowledge</a:t>
            </a:r>
          </a:p>
          <a:p>
            <a:pPr>
              <a:buClr>
                <a:srgbClr val="E87722"/>
              </a:buClr>
            </a:pPr>
            <a:r>
              <a:rPr lang="en-US" dirty="0" smtClean="0">
                <a:solidFill>
                  <a:srgbClr val="861F41"/>
                </a:solidFill>
              </a:rPr>
              <a:t>Competition for finite resources</a:t>
            </a:r>
          </a:p>
          <a:p>
            <a:pPr>
              <a:buClr>
                <a:srgbClr val="E87722"/>
              </a:buClr>
            </a:pPr>
            <a:endParaRPr lang="en-US" dirty="0" smtClean="0">
              <a:solidFill>
                <a:srgbClr val="861F41"/>
              </a:solidFill>
            </a:endParaRPr>
          </a:p>
          <a:p>
            <a:pPr>
              <a:buClr>
                <a:srgbClr val="E87722"/>
              </a:buClr>
            </a:pPr>
            <a:endParaRPr lang="en-US" dirty="0">
              <a:solidFill>
                <a:srgbClr val="861F41"/>
              </a:solidFill>
            </a:endParaRPr>
          </a:p>
        </p:txBody>
      </p:sp>
      <p:grpSp>
        <p:nvGrpSpPr>
          <p:cNvPr id="4" name="Group 3"/>
          <p:cNvGrpSpPr/>
          <p:nvPr/>
        </p:nvGrpSpPr>
        <p:grpSpPr>
          <a:xfrm>
            <a:off x="0" y="0"/>
            <a:ext cx="12192000" cy="6858000"/>
            <a:chOff x="0" y="0"/>
            <a:chExt cx="12192000" cy="6858000"/>
          </a:xfrm>
        </p:grpSpPr>
        <p:sp>
          <p:nvSpPr>
            <p:cNvPr id="5" name="Rectangle 4"/>
            <p:cNvSpPr/>
            <p:nvPr/>
          </p:nvSpPr>
          <p:spPr>
            <a:xfrm>
              <a:off x="0" y="6308436"/>
              <a:ext cx="12192000" cy="549564"/>
            </a:xfrm>
            <a:prstGeom prst="rect">
              <a:avLst/>
            </a:prstGeom>
            <a:solidFill>
              <a:srgbClr val="861F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6179127"/>
              <a:ext cx="12192000" cy="129309"/>
            </a:xfrm>
            <a:prstGeom prst="rect">
              <a:avLst/>
            </a:prstGeom>
            <a:solidFill>
              <a:srgbClr val="E877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52785" y="281636"/>
              <a:ext cx="2289048" cy="432816"/>
            </a:xfrm>
            <a:prstGeom prst="rect">
              <a:avLst/>
            </a:prstGeom>
          </p:spPr>
        </p:pic>
        <p:sp>
          <p:nvSpPr>
            <p:cNvPr id="8" name="Rectangle 7"/>
            <p:cNvSpPr/>
            <p:nvPr/>
          </p:nvSpPr>
          <p:spPr>
            <a:xfrm>
              <a:off x="0" y="0"/>
              <a:ext cx="12192000" cy="131885"/>
            </a:xfrm>
            <a:prstGeom prst="rect">
              <a:avLst/>
            </a:prstGeom>
            <a:solidFill>
              <a:srgbClr val="7578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272169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64203"/>
            <a:ext cx="10515600" cy="826485"/>
          </a:xfrm>
        </p:spPr>
        <p:txBody>
          <a:bodyPr/>
          <a:lstStyle/>
          <a:p>
            <a:r>
              <a:rPr lang="en-US" dirty="0" smtClean="0">
                <a:solidFill>
                  <a:srgbClr val="861F41"/>
                </a:solidFill>
              </a:rPr>
              <a:t>Disrupting Bullying as a Target</a:t>
            </a:r>
            <a:endParaRPr lang="en-US" dirty="0">
              <a:solidFill>
                <a:srgbClr val="861F41"/>
              </a:solidFill>
            </a:endParaRPr>
          </a:p>
        </p:txBody>
      </p:sp>
      <p:sp>
        <p:nvSpPr>
          <p:cNvPr id="3" name="Content Placeholder 2"/>
          <p:cNvSpPr>
            <a:spLocks noGrp="1"/>
          </p:cNvSpPr>
          <p:nvPr>
            <p:ph idx="1"/>
          </p:nvPr>
        </p:nvSpPr>
        <p:spPr>
          <a:xfrm>
            <a:off x="838200" y="1825625"/>
            <a:ext cx="10515600" cy="4224193"/>
          </a:xfrm>
        </p:spPr>
        <p:txBody>
          <a:bodyPr/>
          <a:lstStyle/>
          <a:p>
            <a:r>
              <a:rPr lang="en-US" dirty="0" smtClean="0">
                <a:solidFill>
                  <a:srgbClr val="E87722"/>
                </a:solidFill>
              </a:rPr>
              <a:t>Procedural</a:t>
            </a:r>
          </a:p>
          <a:p>
            <a:pPr lvl="1"/>
            <a:r>
              <a:rPr lang="en-US" dirty="0" smtClean="0">
                <a:solidFill>
                  <a:srgbClr val="861F41"/>
                </a:solidFill>
              </a:rPr>
              <a:t>Seek allies</a:t>
            </a:r>
          </a:p>
          <a:p>
            <a:pPr lvl="1"/>
            <a:r>
              <a:rPr lang="en-US" dirty="0" smtClean="0">
                <a:solidFill>
                  <a:srgbClr val="861F41"/>
                </a:solidFill>
              </a:rPr>
              <a:t>Approach a higher level of authority</a:t>
            </a:r>
          </a:p>
          <a:p>
            <a:pPr lvl="1"/>
            <a:r>
              <a:rPr lang="en-US" dirty="0" smtClean="0">
                <a:solidFill>
                  <a:srgbClr val="861F41"/>
                </a:solidFill>
              </a:rPr>
              <a:t>Submit a report</a:t>
            </a:r>
          </a:p>
          <a:p>
            <a:pPr lvl="1"/>
            <a:r>
              <a:rPr lang="en-US" dirty="0" smtClean="0">
                <a:solidFill>
                  <a:srgbClr val="861F41"/>
                </a:solidFill>
              </a:rPr>
              <a:t>Reach out to Ombudsperson to navigate process</a:t>
            </a:r>
          </a:p>
          <a:p>
            <a:r>
              <a:rPr lang="en-US" dirty="0" smtClean="0">
                <a:solidFill>
                  <a:srgbClr val="E87722"/>
                </a:solidFill>
              </a:rPr>
              <a:t>Self-care</a:t>
            </a:r>
          </a:p>
          <a:p>
            <a:pPr lvl="1"/>
            <a:r>
              <a:rPr lang="en-US" dirty="0" smtClean="0">
                <a:solidFill>
                  <a:srgbClr val="861F41"/>
                </a:solidFill>
              </a:rPr>
              <a:t>Find outlets to reduce stress</a:t>
            </a:r>
          </a:p>
          <a:p>
            <a:pPr lvl="1"/>
            <a:r>
              <a:rPr lang="en-US" dirty="0" smtClean="0">
                <a:solidFill>
                  <a:srgbClr val="861F41"/>
                </a:solidFill>
              </a:rPr>
              <a:t>Build your professional network</a:t>
            </a:r>
          </a:p>
          <a:p>
            <a:pPr lvl="1"/>
            <a:r>
              <a:rPr lang="en-US" dirty="0" smtClean="0">
                <a:solidFill>
                  <a:srgbClr val="861F41"/>
                </a:solidFill>
              </a:rPr>
              <a:t>Strengthen identity outside of work</a:t>
            </a:r>
          </a:p>
          <a:p>
            <a:pPr lvl="1"/>
            <a:r>
              <a:rPr lang="en-US" dirty="0" smtClean="0">
                <a:solidFill>
                  <a:srgbClr val="861F41"/>
                </a:solidFill>
              </a:rPr>
              <a:t>Consider support from mental health professionals</a:t>
            </a:r>
            <a:endParaRPr lang="en-US" dirty="0">
              <a:solidFill>
                <a:srgbClr val="861F41"/>
              </a:solidFill>
            </a:endParaRPr>
          </a:p>
        </p:txBody>
      </p:sp>
      <p:grpSp>
        <p:nvGrpSpPr>
          <p:cNvPr id="4" name="Group 3"/>
          <p:cNvGrpSpPr/>
          <p:nvPr/>
        </p:nvGrpSpPr>
        <p:grpSpPr>
          <a:xfrm>
            <a:off x="0" y="0"/>
            <a:ext cx="12192000" cy="6858000"/>
            <a:chOff x="0" y="0"/>
            <a:chExt cx="12192000" cy="6858000"/>
          </a:xfrm>
        </p:grpSpPr>
        <p:sp>
          <p:nvSpPr>
            <p:cNvPr id="5" name="Rectangle 4"/>
            <p:cNvSpPr/>
            <p:nvPr/>
          </p:nvSpPr>
          <p:spPr>
            <a:xfrm>
              <a:off x="0" y="6308436"/>
              <a:ext cx="12192000" cy="549564"/>
            </a:xfrm>
            <a:prstGeom prst="rect">
              <a:avLst/>
            </a:prstGeom>
            <a:solidFill>
              <a:srgbClr val="861F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6179127"/>
              <a:ext cx="12192000" cy="129309"/>
            </a:xfrm>
            <a:prstGeom prst="rect">
              <a:avLst/>
            </a:prstGeom>
            <a:solidFill>
              <a:srgbClr val="E877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52785" y="281636"/>
              <a:ext cx="2289048" cy="432816"/>
            </a:xfrm>
            <a:prstGeom prst="rect">
              <a:avLst/>
            </a:prstGeom>
          </p:spPr>
        </p:pic>
        <p:sp>
          <p:nvSpPr>
            <p:cNvPr id="8" name="Rectangle 7"/>
            <p:cNvSpPr/>
            <p:nvPr/>
          </p:nvSpPr>
          <p:spPr>
            <a:xfrm>
              <a:off x="0" y="0"/>
              <a:ext cx="12192000" cy="131885"/>
            </a:xfrm>
            <a:prstGeom prst="rect">
              <a:avLst/>
            </a:prstGeom>
            <a:solidFill>
              <a:srgbClr val="7578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447222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B ppt.potx" id="{64379F86-900B-43A4-8D06-E99C46CA881D}" vid="{C88319EE-53CE-4308-B735-5F28A20CA09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DAB ppt</Template>
  <TotalTime>1224</TotalTime>
  <Words>718</Words>
  <Application>Microsoft Office PowerPoint</Application>
  <PresentationFormat>Widescreen</PresentationFormat>
  <Paragraphs>128</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Disrupting Academic Bullying</vt:lpstr>
      <vt:lpstr>What is Bullying?</vt:lpstr>
      <vt:lpstr>Forms of Bullying*</vt:lpstr>
      <vt:lpstr>Defining the Roles</vt:lpstr>
      <vt:lpstr>Identifying Bullies*</vt:lpstr>
      <vt:lpstr>Bullying Behaviors</vt:lpstr>
      <vt:lpstr>Why Address Bullying Now?</vt:lpstr>
      <vt:lpstr>Institutional Factors that Foster Bullying</vt:lpstr>
      <vt:lpstr>Disrupting Bullying as a Target</vt:lpstr>
      <vt:lpstr>Disrupting Bullying as a Bystander</vt:lpstr>
      <vt:lpstr>Disrupting Bullying as a Leader</vt:lpstr>
      <vt:lpstr>Resources Available</vt:lpstr>
      <vt:lpstr>Cases for Reflection</vt:lpstr>
    </vt:vector>
  </TitlesOfParts>
  <Company>Virginia Tech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Disrupting Academic Bullying</dc:title>
  <dc:creator>Bryan Hanson</dc:creator>
  <cp:lastModifiedBy>Bryan Hanson</cp:lastModifiedBy>
  <cp:revision>10</cp:revision>
  <cp:lastPrinted>2018-02-22T14:29:12Z</cp:lastPrinted>
  <dcterms:created xsi:type="dcterms:W3CDTF">2018-02-16T20:02:09Z</dcterms:created>
  <dcterms:modified xsi:type="dcterms:W3CDTF">2019-04-24T13:54:13Z</dcterms:modified>
</cp:coreProperties>
</file>